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sldIdLst>
    <p:sldId id="256" r:id="rId2"/>
    <p:sldId id="257" r:id="rId3"/>
    <p:sldId id="277" r:id="rId4"/>
    <p:sldId id="261" r:id="rId5"/>
    <p:sldId id="262" r:id="rId6"/>
    <p:sldId id="263" r:id="rId7"/>
    <p:sldId id="264" r:id="rId8"/>
    <p:sldId id="265" r:id="rId9"/>
    <p:sldId id="266" r:id="rId10"/>
    <p:sldId id="267" r:id="rId11"/>
    <p:sldId id="278" r:id="rId12"/>
    <p:sldId id="259" r:id="rId13"/>
    <p:sldId id="260" r:id="rId14"/>
    <p:sldId id="268" r:id="rId15"/>
    <p:sldId id="274" r:id="rId16"/>
    <p:sldId id="275" r:id="rId17"/>
    <p:sldId id="276" r:id="rId18"/>
    <p:sldId id="281" r:id="rId19"/>
    <p:sldId id="279" r:id="rId20"/>
    <p:sldId id="269" r:id="rId21"/>
    <p:sldId id="282" r:id="rId22"/>
    <p:sldId id="270" r:id="rId23"/>
    <p:sldId id="271" r:id="rId24"/>
    <p:sldId id="272" r:id="rId25"/>
    <p:sldId id="273" r:id="rId26"/>
  </p:sldIdLst>
  <p:sldSz cx="9144000" cy="6858000" type="screen4x3"/>
  <p:notesSz cx="6858000" cy="9144000"/>
  <p:embeddedFontLst>
    <p:embeddedFont>
      <p:font typeface="GreeceBlack" panose="020B0600000000000000" pitchFamily="34" charset="0"/>
      <p:regular r:id="rId27"/>
    </p:embeddedFont>
    <p:embeddedFont>
      <p:font typeface="vtks distress" panose="02000000000000000000" pitchFamily="2" charset="0"/>
      <p:regular r:id="rId28"/>
    </p:embeddedFont>
    <p:embeddedFont>
      <p:font typeface="Aaron" panose="02020900000000000000" pitchFamily="18" charset="0"/>
      <p:bold r:id="rId2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7171"/>
    <a:srgbClr val="FFFFFF"/>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28" autoAdjust="0"/>
    <p:restoredTop sz="94660"/>
  </p:normalViewPr>
  <p:slideViewPr>
    <p:cSldViewPr snapToGrid="0">
      <p:cViewPr>
        <p:scale>
          <a:sx n="85" d="100"/>
          <a:sy n="85" d="100"/>
        </p:scale>
        <p:origin x="542" y="34"/>
      </p:cViewPr>
      <p:guideLst/>
    </p:cSldViewPr>
  </p:slideViewPr>
  <p:notesTextViewPr>
    <p:cViewPr>
      <p:scale>
        <a:sx n="1" d="1"/>
        <a:sy n="1" d="1"/>
      </p:scale>
      <p:origin x="0" y="0"/>
    </p:cViewPr>
  </p:notesTextViewPr>
  <p:sorterViewPr>
    <p:cViewPr>
      <p:scale>
        <a:sx n="100" d="100"/>
        <a:sy n="100" d="100"/>
      </p:scale>
      <p:origin x="0" y="-291"/>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1.fntdata"/><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7/7/2017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2742052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7/7/2017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3444895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7/7/2017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1418300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7/7/2017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1867933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52784D-F0C2-47E1-89BC-EEFB4DF5B95A}" type="datetimeFigureOut">
              <a:rPr lang="en-US" smtClean="0"/>
              <a:t>7/7/2017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3262128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652784D-F0C2-47E1-89BC-EEFB4DF5B95A}" type="datetimeFigureOut">
              <a:rPr lang="en-US" smtClean="0"/>
              <a:t>7/7/2017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4040783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652784D-F0C2-47E1-89BC-EEFB4DF5B95A}" type="datetimeFigureOut">
              <a:rPr lang="en-US" smtClean="0"/>
              <a:t>7/7/2017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428568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652784D-F0C2-47E1-89BC-EEFB4DF5B95A}" type="datetimeFigureOut">
              <a:rPr lang="en-US" smtClean="0"/>
              <a:t>7/7/2017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4000152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52784D-F0C2-47E1-89BC-EEFB4DF5B95A}" type="datetimeFigureOut">
              <a:rPr lang="en-US" smtClean="0"/>
              <a:t>7/7/2017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3620655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652784D-F0C2-47E1-89BC-EEFB4DF5B95A}" type="datetimeFigureOut">
              <a:rPr lang="en-US" smtClean="0"/>
              <a:t>7/7/2017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1966045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652784D-F0C2-47E1-89BC-EEFB4DF5B95A}" type="datetimeFigureOut">
              <a:rPr lang="en-US" smtClean="0"/>
              <a:t>7/7/2017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2137555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52784D-F0C2-47E1-89BC-EEFB4DF5B95A}" type="datetimeFigureOut">
              <a:rPr lang="en-US" smtClean="0"/>
              <a:t>7/7/2017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028744-ADE1-4348-A97D-AF235C2FE208}" type="slidenum">
              <a:rPr lang="en-US" smtClean="0"/>
              <a:t>‹#›</a:t>
            </a:fld>
            <a:endParaRPr lang="en-US"/>
          </a:p>
        </p:txBody>
      </p:sp>
    </p:spTree>
    <p:extLst>
      <p:ext uri="{BB962C8B-B14F-4D97-AF65-F5344CB8AC3E}">
        <p14:creationId xmlns:p14="http://schemas.microsoft.com/office/powerpoint/2010/main" val="9930787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theblueroomblog.org/jesus-gets-around/" TargetMode="External"/><Relationship Id="rId5" Type="http://schemas.microsoft.com/office/2007/relationships/hdphoto" Target="../media/hdphoto1.wdp"/><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709331" y="2241339"/>
            <a:ext cx="857956" cy="1446550"/>
          </a:xfrm>
          <a:prstGeom prst="rect">
            <a:avLst/>
          </a:prstGeom>
          <a:noFill/>
        </p:spPr>
        <p:txBody>
          <a:bodyPr wrap="square" rtlCol="0">
            <a:spAutoFit/>
          </a:bodyPr>
          <a:lstStyle/>
          <a:p>
            <a:r>
              <a:rPr lang="en-US" sz="8800" dirty="0">
                <a:latin typeface="vtks distress" panose="02000000000000000000" pitchFamily="2" charset="0"/>
              </a:rPr>
              <a:t>C</a:t>
            </a:r>
          </a:p>
        </p:txBody>
      </p:sp>
      <p:sp>
        <p:nvSpPr>
          <p:cNvPr id="5" name="TextBox 4"/>
          <p:cNvSpPr txBox="1"/>
          <p:nvPr/>
        </p:nvSpPr>
        <p:spPr>
          <a:xfrm>
            <a:off x="3222979" y="2326005"/>
            <a:ext cx="857956" cy="1446550"/>
          </a:xfrm>
          <a:prstGeom prst="rect">
            <a:avLst/>
          </a:prstGeom>
          <a:noFill/>
        </p:spPr>
        <p:txBody>
          <a:bodyPr wrap="square" rtlCol="0">
            <a:spAutoFit/>
          </a:bodyPr>
          <a:lstStyle/>
          <a:p>
            <a:r>
              <a:rPr lang="en-US" sz="8800" dirty="0">
                <a:latin typeface="vtks distress" panose="02000000000000000000" pitchFamily="2" charset="0"/>
              </a:rPr>
              <a:t>O</a:t>
            </a:r>
          </a:p>
        </p:txBody>
      </p:sp>
      <p:sp>
        <p:nvSpPr>
          <p:cNvPr id="6" name="TextBox 5"/>
          <p:cNvSpPr txBox="1"/>
          <p:nvPr/>
        </p:nvSpPr>
        <p:spPr>
          <a:xfrm>
            <a:off x="3793072" y="2354226"/>
            <a:ext cx="857956" cy="1446550"/>
          </a:xfrm>
          <a:prstGeom prst="rect">
            <a:avLst/>
          </a:prstGeom>
          <a:noFill/>
        </p:spPr>
        <p:txBody>
          <a:bodyPr wrap="square" rtlCol="0">
            <a:spAutoFit/>
          </a:bodyPr>
          <a:lstStyle/>
          <a:p>
            <a:r>
              <a:rPr lang="en-US" sz="8800" dirty="0">
                <a:latin typeface="vtks distress" panose="02000000000000000000" pitchFamily="2" charset="0"/>
              </a:rPr>
              <a:t>R</a:t>
            </a:r>
          </a:p>
        </p:txBody>
      </p:sp>
      <p:sp>
        <p:nvSpPr>
          <p:cNvPr id="7" name="TextBox 6"/>
          <p:cNvSpPr txBox="1"/>
          <p:nvPr/>
        </p:nvSpPr>
        <p:spPr>
          <a:xfrm>
            <a:off x="4413452" y="2382447"/>
            <a:ext cx="779960" cy="1446550"/>
          </a:xfrm>
          <a:prstGeom prst="rect">
            <a:avLst/>
          </a:prstGeom>
          <a:noFill/>
        </p:spPr>
        <p:txBody>
          <a:bodyPr wrap="square" rtlCol="0">
            <a:spAutoFit/>
          </a:bodyPr>
          <a:lstStyle/>
          <a:p>
            <a:r>
              <a:rPr lang="en-US" sz="8800" dirty="0">
                <a:latin typeface="vtks distress" panose="02000000000000000000" pitchFamily="2" charset="0"/>
              </a:rPr>
              <a:t>I</a:t>
            </a:r>
          </a:p>
        </p:txBody>
      </p:sp>
      <p:sp>
        <p:nvSpPr>
          <p:cNvPr id="8" name="TextBox 7"/>
          <p:cNvSpPr txBox="1"/>
          <p:nvPr/>
        </p:nvSpPr>
        <p:spPr>
          <a:xfrm>
            <a:off x="4656164" y="2354223"/>
            <a:ext cx="779960" cy="1446550"/>
          </a:xfrm>
          <a:prstGeom prst="rect">
            <a:avLst/>
          </a:prstGeom>
          <a:noFill/>
        </p:spPr>
        <p:txBody>
          <a:bodyPr wrap="square" rtlCol="0">
            <a:spAutoFit/>
          </a:bodyPr>
          <a:lstStyle/>
          <a:p>
            <a:r>
              <a:rPr lang="en-US" sz="8800" dirty="0">
                <a:latin typeface="vtks distress" panose="02000000000000000000" pitchFamily="2" charset="0"/>
              </a:rPr>
              <a:t>N</a:t>
            </a:r>
          </a:p>
        </p:txBody>
      </p:sp>
      <p:sp>
        <p:nvSpPr>
          <p:cNvPr id="9" name="TextBox 8"/>
          <p:cNvSpPr txBox="1"/>
          <p:nvPr/>
        </p:nvSpPr>
        <p:spPr>
          <a:xfrm>
            <a:off x="5305280" y="2382444"/>
            <a:ext cx="779960" cy="1446550"/>
          </a:xfrm>
          <a:prstGeom prst="rect">
            <a:avLst/>
          </a:prstGeom>
          <a:noFill/>
        </p:spPr>
        <p:txBody>
          <a:bodyPr wrap="square" rtlCol="0">
            <a:spAutoFit/>
          </a:bodyPr>
          <a:lstStyle/>
          <a:p>
            <a:r>
              <a:rPr lang="en-US" sz="8800" dirty="0">
                <a:latin typeface="vtks distress" panose="02000000000000000000" pitchFamily="2" charset="0"/>
              </a:rPr>
              <a:t>T</a:t>
            </a:r>
          </a:p>
        </p:txBody>
      </p:sp>
      <p:sp>
        <p:nvSpPr>
          <p:cNvPr id="10" name="TextBox 9"/>
          <p:cNvSpPr txBox="1"/>
          <p:nvPr/>
        </p:nvSpPr>
        <p:spPr>
          <a:xfrm>
            <a:off x="5796350" y="2388087"/>
            <a:ext cx="779960" cy="1446550"/>
          </a:xfrm>
          <a:prstGeom prst="rect">
            <a:avLst/>
          </a:prstGeom>
          <a:noFill/>
        </p:spPr>
        <p:txBody>
          <a:bodyPr wrap="square" rtlCol="0">
            <a:spAutoFit/>
          </a:bodyPr>
          <a:lstStyle/>
          <a:p>
            <a:r>
              <a:rPr lang="en-US" sz="8800" dirty="0">
                <a:latin typeface="vtks distress" panose="02000000000000000000" pitchFamily="2" charset="0"/>
              </a:rPr>
              <a:t>H</a:t>
            </a:r>
          </a:p>
        </p:txBody>
      </p:sp>
      <p:sp>
        <p:nvSpPr>
          <p:cNvPr id="11" name="TextBox 10"/>
          <p:cNvSpPr txBox="1"/>
          <p:nvPr/>
        </p:nvSpPr>
        <p:spPr>
          <a:xfrm>
            <a:off x="6417236" y="2388090"/>
            <a:ext cx="779960" cy="1446550"/>
          </a:xfrm>
          <a:prstGeom prst="rect">
            <a:avLst/>
          </a:prstGeom>
          <a:noFill/>
        </p:spPr>
        <p:txBody>
          <a:bodyPr wrap="square" rtlCol="0">
            <a:spAutoFit/>
          </a:bodyPr>
          <a:lstStyle/>
          <a:p>
            <a:r>
              <a:rPr lang="en-US" sz="8800" dirty="0">
                <a:latin typeface="vtks distress" panose="02000000000000000000" pitchFamily="2" charset="0"/>
              </a:rPr>
              <a:t>I</a:t>
            </a:r>
          </a:p>
        </p:txBody>
      </p:sp>
      <p:sp>
        <p:nvSpPr>
          <p:cNvPr id="12" name="TextBox 11"/>
          <p:cNvSpPr txBox="1"/>
          <p:nvPr/>
        </p:nvSpPr>
        <p:spPr>
          <a:xfrm>
            <a:off x="6693820" y="2337288"/>
            <a:ext cx="779960" cy="1446550"/>
          </a:xfrm>
          <a:prstGeom prst="rect">
            <a:avLst/>
          </a:prstGeom>
          <a:noFill/>
        </p:spPr>
        <p:txBody>
          <a:bodyPr wrap="square" rtlCol="0">
            <a:spAutoFit/>
          </a:bodyPr>
          <a:lstStyle/>
          <a:p>
            <a:r>
              <a:rPr lang="en-US" sz="8800" dirty="0">
                <a:latin typeface="vtks distress" panose="02000000000000000000" pitchFamily="2" charset="0"/>
              </a:rPr>
              <a:t>A</a:t>
            </a:r>
          </a:p>
        </p:txBody>
      </p:sp>
      <p:sp>
        <p:nvSpPr>
          <p:cNvPr id="13" name="TextBox 12"/>
          <p:cNvSpPr txBox="1"/>
          <p:nvPr/>
        </p:nvSpPr>
        <p:spPr>
          <a:xfrm>
            <a:off x="7884808" y="2388087"/>
            <a:ext cx="779960" cy="1446550"/>
          </a:xfrm>
          <a:prstGeom prst="rect">
            <a:avLst/>
          </a:prstGeom>
          <a:noFill/>
        </p:spPr>
        <p:txBody>
          <a:bodyPr wrap="square" rtlCol="0">
            <a:spAutoFit/>
          </a:bodyPr>
          <a:lstStyle/>
          <a:p>
            <a:r>
              <a:rPr lang="en-US" sz="8800" dirty="0">
                <a:latin typeface="vtks distress" panose="02000000000000000000" pitchFamily="2" charset="0"/>
              </a:rPr>
              <a:t>S  </a:t>
            </a:r>
          </a:p>
        </p:txBody>
      </p:sp>
      <p:sp>
        <p:nvSpPr>
          <p:cNvPr id="14" name="TextBox 13"/>
          <p:cNvSpPr txBox="1"/>
          <p:nvPr/>
        </p:nvSpPr>
        <p:spPr>
          <a:xfrm>
            <a:off x="7269540" y="2371155"/>
            <a:ext cx="779960" cy="1446550"/>
          </a:xfrm>
          <a:prstGeom prst="rect">
            <a:avLst/>
          </a:prstGeom>
          <a:noFill/>
        </p:spPr>
        <p:txBody>
          <a:bodyPr wrap="square" rtlCol="0">
            <a:spAutoFit/>
          </a:bodyPr>
          <a:lstStyle/>
          <a:p>
            <a:r>
              <a:rPr lang="en-US" sz="8800" dirty="0">
                <a:latin typeface="vtks distress" panose="02000000000000000000" pitchFamily="2" charset="0"/>
              </a:rPr>
              <a:t>N</a:t>
            </a:r>
          </a:p>
        </p:txBody>
      </p:sp>
      <p:sp>
        <p:nvSpPr>
          <p:cNvPr id="16" name="TextBox 15"/>
          <p:cNvSpPr txBox="1"/>
          <p:nvPr/>
        </p:nvSpPr>
        <p:spPr>
          <a:xfrm>
            <a:off x="2804784" y="1270497"/>
            <a:ext cx="779960"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a:solidFill>
                  <a:srgbClr val="FFFFFF"/>
                </a:solidFill>
                <a:latin typeface="vtks distress" panose="02000000000000000000" pitchFamily="2" charset="0"/>
              </a:rPr>
              <a:t>e</a:t>
            </a:r>
          </a:p>
        </p:txBody>
      </p:sp>
      <p:sp>
        <p:nvSpPr>
          <p:cNvPr id="17" name="TextBox 16"/>
          <p:cNvSpPr txBox="1"/>
          <p:nvPr/>
        </p:nvSpPr>
        <p:spPr>
          <a:xfrm>
            <a:off x="4678745" y="1328550"/>
            <a:ext cx="793141"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a:solidFill>
                  <a:srgbClr val="FFFFFF"/>
                </a:solidFill>
                <a:latin typeface="vtks distress" panose="02000000000000000000" pitchFamily="2" charset="0"/>
              </a:rPr>
              <a:t>n</a:t>
            </a:r>
          </a:p>
        </p:txBody>
      </p:sp>
      <p:sp>
        <p:nvSpPr>
          <p:cNvPr id="18" name="TextBox 17"/>
          <p:cNvSpPr txBox="1"/>
          <p:nvPr/>
        </p:nvSpPr>
        <p:spPr>
          <a:xfrm>
            <a:off x="4029653" y="1283394"/>
            <a:ext cx="779960"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a:solidFill>
                  <a:srgbClr val="FFFFFF"/>
                </a:solidFill>
                <a:latin typeface="vtks distress" panose="02000000000000000000" pitchFamily="2" charset="0"/>
              </a:rPr>
              <a:t>o</a:t>
            </a:r>
          </a:p>
        </p:txBody>
      </p:sp>
      <p:sp>
        <p:nvSpPr>
          <p:cNvPr id="19" name="TextBox 18"/>
          <p:cNvSpPr txBox="1"/>
          <p:nvPr/>
        </p:nvSpPr>
        <p:spPr>
          <a:xfrm>
            <a:off x="2087931" y="1264851"/>
            <a:ext cx="779960"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a:solidFill>
                  <a:srgbClr val="FFFFFF"/>
                </a:solidFill>
                <a:latin typeface="vtks distress" panose="02000000000000000000" pitchFamily="2" charset="0"/>
              </a:rPr>
              <a:t>s</a:t>
            </a:r>
          </a:p>
        </p:txBody>
      </p:sp>
      <p:sp>
        <p:nvSpPr>
          <p:cNvPr id="15" name="TextBox 14"/>
          <p:cNvSpPr txBox="1"/>
          <p:nvPr/>
        </p:nvSpPr>
        <p:spPr>
          <a:xfrm>
            <a:off x="3268139" y="1227762"/>
            <a:ext cx="857956"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450113" y="3336359"/>
            <a:ext cx="3497681" cy="1200329"/>
          </a:xfrm>
          <a:prstGeom prst="rect">
            <a:avLst/>
          </a:prstGeom>
          <a:noFill/>
        </p:spPr>
        <p:txBody>
          <a:bodyPr wrap="square" rtlCol="0">
            <a:spAutoFit/>
          </a:bodyPr>
          <a:lstStyle/>
          <a:p>
            <a:r>
              <a:rPr lang="en-US" sz="7200" dirty="0">
                <a:latin typeface="vtks distress" panose="02000000000000000000" pitchFamily="2" charset="0"/>
              </a:rPr>
              <a:t>4</a:t>
            </a:r>
            <a:r>
              <a:rPr lang="en-US" sz="7200" dirty="0">
                <a:latin typeface="Aaron" panose="02020900000000000000" pitchFamily="18" charset="0"/>
              </a:rPr>
              <a:t>.</a:t>
            </a:r>
            <a:r>
              <a:rPr lang="en-US" sz="7200" dirty="0">
                <a:latin typeface="vtks distress" panose="02000000000000000000" pitchFamily="2" charset="0"/>
              </a:rPr>
              <a:t>13</a:t>
            </a:r>
            <a:r>
              <a:rPr lang="en-US" sz="7200" dirty="0">
                <a:latin typeface="Aaron" panose="02020900000000000000" pitchFamily="18" charset="0"/>
              </a:rPr>
              <a:t>-</a:t>
            </a:r>
            <a:r>
              <a:rPr lang="en-US" sz="7200" dirty="0">
                <a:latin typeface="vtks distress" panose="02000000000000000000" pitchFamily="2" charset="0"/>
              </a:rPr>
              <a:t>5</a:t>
            </a:r>
            <a:r>
              <a:rPr lang="en-US" sz="7200" dirty="0">
                <a:latin typeface="Aaron" panose="02020900000000000000" pitchFamily="18" charset="0"/>
              </a:rPr>
              <a:t>.</a:t>
            </a:r>
            <a:r>
              <a:rPr lang="en-US" sz="7200" dirty="0">
                <a:latin typeface="vtks distress" panose="02000000000000000000" pitchFamily="2" charset="0"/>
              </a:rPr>
              <a:t>9</a:t>
            </a:r>
          </a:p>
        </p:txBody>
      </p:sp>
      <p:grpSp>
        <p:nvGrpSpPr>
          <p:cNvPr id="33" name="Group 4"/>
          <p:cNvGrpSpPr>
            <a:grpSpLocks noChangeAspect="1"/>
          </p:cNvGrpSpPr>
          <p:nvPr/>
        </p:nvGrpSpPr>
        <p:grpSpPr bwMode="auto">
          <a:xfrm>
            <a:off x="803362" y="3951300"/>
            <a:ext cx="963930" cy="963930"/>
            <a:chOff x="734" y="2166"/>
            <a:chExt cx="552" cy="552"/>
          </a:xfrm>
        </p:grpSpPr>
        <p:sp>
          <p:nvSpPr>
            <p:cNvPr id="35" name="Freeform 5"/>
            <p:cNvSpPr>
              <a:spLocks/>
            </p:cNvSpPr>
            <p:nvPr/>
          </p:nvSpPr>
          <p:spPr bwMode="auto">
            <a:xfrm>
              <a:off x="734" y="2166"/>
              <a:ext cx="552" cy="552"/>
            </a:xfrm>
            <a:custGeom>
              <a:avLst/>
              <a:gdLst>
                <a:gd name="T0" fmla="*/ 441 w 1104"/>
                <a:gd name="T1" fmla="*/ 12 h 1103"/>
                <a:gd name="T2" fmla="*/ 289 w 1104"/>
                <a:gd name="T3" fmla="*/ 67 h 1103"/>
                <a:gd name="T4" fmla="*/ 162 w 1104"/>
                <a:gd name="T5" fmla="*/ 162 h 1103"/>
                <a:gd name="T6" fmla="*/ 67 w 1104"/>
                <a:gd name="T7" fmla="*/ 289 h 1103"/>
                <a:gd name="T8" fmla="*/ 12 w 1104"/>
                <a:gd name="T9" fmla="*/ 441 h 1103"/>
                <a:gd name="T10" fmla="*/ 1 w 1104"/>
                <a:gd name="T11" fmla="*/ 590 h 1103"/>
                <a:gd name="T12" fmla="*/ 18 w 1104"/>
                <a:gd name="T13" fmla="*/ 695 h 1103"/>
                <a:gd name="T14" fmla="*/ 55 w 1104"/>
                <a:gd name="T15" fmla="*/ 794 h 1103"/>
                <a:gd name="T16" fmla="*/ 109 w 1104"/>
                <a:gd name="T17" fmla="*/ 882 h 1103"/>
                <a:gd name="T18" fmla="*/ 179 w 1104"/>
                <a:gd name="T19" fmla="*/ 959 h 1103"/>
                <a:gd name="T20" fmla="*/ 260 w 1104"/>
                <a:gd name="T21" fmla="*/ 1021 h 1103"/>
                <a:gd name="T22" fmla="*/ 222 w 1104"/>
                <a:gd name="T23" fmla="*/ 961 h 1103"/>
                <a:gd name="T24" fmla="*/ 152 w 1104"/>
                <a:gd name="T25" fmla="*/ 893 h 1103"/>
                <a:gd name="T26" fmla="*/ 96 w 1104"/>
                <a:gd name="T27" fmla="*/ 812 h 1103"/>
                <a:gd name="T28" fmla="*/ 54 w 1104"/>
                <a:gd name="T29" fmla="*/ 722 h 1103"/>
                <a:gd name="T30" fmla="*/ 31 w 1104"/>
                <a:gd name="T31" fmla="*/ 622 h 1103"/>
                <a:gd name="T32" fmla="*/ 29 w 1104"/>
                <a:gd name="T33" fmla="*/ 499 h 1103"/>
                <a:gd name="T34" fmla="*/ 68 w 1104"/>
                <a:gd name="T35" fmla="*/ 348 h 1103"/>
                <a:gd name="T36" fmla="*/ 146 w 1104"/>
                <a:gd name="T37" fmla="*/ 218 h 1103"/>
                <a:gd name="T38" fmla="*/ 259 w 1104"/>
                <a:gd name="T39" fmla="*/ 116 h 1103"/>
                <a:gd name="T40" fmla="*/ 396 w 1104"/>
                <a:gd name="T41" fmla="*/ 51 h 1103"/>
                <a:gd name="T42" fmla="*/ 553 w 1104"/>
                <a:gd name="T43" fmla="*/ 26 h 1103"/>
                <a:gd name="T44" fmla="*/ 710 w 1104"/>
                <a:gd name="T45" fmla="*/ 51 h 1103"/>
                <a:gd name="T46" fmla="*/ 847 w 1104"/>
                <a:gd name="T47" fmla="*/ 116 h 1103"/>
                <a:gd name="T48" fmla="*/ 959 w 1104"/>
                <a:gd name="T49" fmla="*/ 218 h 1103"/>
                <a:gd name="T50" fmla="*/ 1037 w 1104"/>
                <a:gd name="T51" fmla="*/ 348 h 1103"/>
                <a:gd name="T52" fmla="*/ 1076 w 1104"/>
                <a:gd name="T53" fmla="*/ 499 h 1103"/>
                <a:gd name="T54" fmla="*/ 1068 w 1104"/>
                <a:gd name="T55" fmla="*/ 659 h 1103"/>
                <a:gd name="T56" fmla="*/ 1015 w 1104"/>
                <a:gd name="T57" fmla="*/ 804 h 1103"/>
                <a:gd name="T58" fmla="*/ 925 w 1104"/>
                <a:gd name="T59" fmla="*/ 925 h 1103"/>
                <a:gd name="T60" fmla="*/ 803 w 1104"/>
                <a:gd name="T61" fmla="*/ 1016 h 1103"/>
                <a:gd name="T62" fmla="*/ 659 w 1104"/>
                <a:gd name="T63" fmla="*/ 1068 h 1103"/>
                <a:gd name="T64" fmla="*/ 535 w 1104"/>
                <a:gd name="T65" fmla="*/ 1079 h 1103"/>
                <a:gd name="T66" fmla="*/ 483 w 1104"/>
                <a:gd name="T67" fmla="*/ 1074 h 1103"/>
                <a:gd name="T68" fmla="*/ 431 w 1104"/>
                <a:gd name="T69" fmla="*/ 1064 h 1103"/>
                <a:gd name="T70" fmla="*/ 383 w 1104"/>
                <a:gd name="T71" fmla="*/ 1050 h 1103"/>
                <a:gd name="T72" fmla="*/ 335 w 1104"/>
                <a:gd name="T73" fmla="*/ 1030 h 1103"/>
                <a:gd name="T74" fmla="*/ 290 w 1104"/>
                <a:gd name="T75" fmla="*/ 1007 h 1103"/>
                <a:gd name="T76" fmla="*/ 307 w 1104"/>
                <a:gd name="T77" fmla="*/ 1047 h 1103"/>
                <a:gd name="T78" fmla="*/ 356 w 1104"/>
                <a:gd name="T79" fmla="*/ 1068 h 1103"/>
                <a:gd name="T80" fmla="*/ 407 w 1104"/>
                <a:gd name="T81" fmla="*/ 1085 h 1103"/>
                <a:gd name="T82" fmla="*/ 460 w 1104"/>
                <a:gd name="T83" fmla="*/ 1096 h 1103"/>
                <a:gd name="T84" fmla="*/ 515 w 1104"/>
                <a:gd name="T85" fmla="*/ 1102 h 1103"/>
                <a:gd name="T86" fmla="*/ 610 w 1104"/>
                <a:gd name="T87" fmla="*/ 1101 h 1103"/>
                <a:gd name="T88" fmla="*/ 767 w 1104"/>
                <a:gd name="T89" fmla="*/ 1060 h 1103"/>
                <a:gd name="T90" fmla="*/ 903 w 1104"/>
                <a:gd name="T91" fmla="*/ 978 h 1103"/>
                <a:gd name="T92" fmla="*/ 1011 w 1104"/>
                <a:gd name="T93" fmla="*/ 861 h 1103"/>
                <a:gd name="T94" fmla="*/ 1080 w 1104"/>
                <a:gd name="T95" fmla="*/ 717 h 1103"/>
                <a:gd name="T96" fmla="*/ 1104 w 1104"/>
                <a:gd name="T97" fmla="*/ 553 h 1103"/>
                <a:gd name="T98" fmla="*/ 1080 w 1104"/>
                <a:gd name="T99" fmla="*/ 388 h 1103"/>
                <a:gd name="T100" fmla="*/ 1011 w 1104"/>
                <a:gd name="T101" fmla="*/ 244 h 1103"/>
                <a:gd name="T102" fmla="*/ 903 w 1104"/>
                <a:gd name="T103" fmla="*/ 127 h 1103"/>
                <a:gd name="T104" fmla="*/ 767 w 1104"/>
                <a:gd name="T105" fmla="*/ 44 h 1103"/>
                <a:gd name="T106" fmla="*/ 610 w 1104"/>
                <a:gd name="T107" fmla="*/ 2 h 1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4" h="1103">
                  <a:moveTo>
                    <a:pt x="553" y="0"/>
                  </a:moveTo>
                  <a:lnTo>
                    <a:pt x="497" y="2"/>
                  </a:lnTo>
                  <a:lnTo>
                    <a:pt x="441" y="12"/>
                  </a:lnTo>
                  <a:lnTo>
                    <a:pt x="388" y="25"/>
                  </a:lnTo>
                  <a:lnTo>
                    <a:pt x="338" y="44"/>
                  </a:lnTo>
                  <a:lnTo>
                    <a:pt x="289" y="67"/>
                  </a:lnTo>
                  <a:lnTo>
                    <a:pt x="244" y="94"/>
                  </a:lnTo>
                  <a:lnTo>
                    <a:pt x="202" y="127"/>
                  </a:lnTo>
                  <a:lnTo>
                    <a:pt x="162" y="162"/>
                  </a:lnTo>
                  <a:lnTo>
                    <a:pt x="127" y="201"/>
                  </a:lnTo>
                  <a:lnTo>
                    <a:pt x="94" y="244"/>
                  </a:lnTo>
                  <a:lnTo>
                    <a:pt x="67" y="289"/>
                  </a:lnTo>
                  <a:lnTo>
                    <a:pt x="44" y="337"/>
                  </a:lnTo>
                  <a:lnTo>
                    <a:pt x="25" y="388"/>
                  </a:lnTo>
                  <a:lnTo>
                    <a:pt x="12" y="441"/>
                  </a:lnTo>
                  <a:lnTo>
                    <a:pt x="2" y="496"/>
                  </a:lnTo>
                  <a:lnTo>
                    <a:pt x="0" y="553"/>
                  </a:lnTo>
                  <a:lnTo>
                    <a:pt x="1" y="590"/>
                  </a:lnTo>
                  <a:lnTo>
                    <a:pt x="5" y="625"/>
                  </a:lnTo>
                  <a:lnTo>
                    <a:pt x="10" y="661"/>
                  </a:lnTo>
                  <a:lnTo>
                    <a:pt x="18" y="695"/>
                  </a:lnTo>
                  <a:lnTo>
                    <a:pt x="29" y="729"/>
                  </a:lnTo>
                  <a:lnTo>
                    <a:pt x="41" y="762"/>
                  </a:lnTo>
                  <a:lnTo>
                    <a:pt x="55" y="794"/>
                  </a:lnTo>
                  <a:lnTo>
                    <a:pt x="71" y="824"/>
                  </a:lnTo>
                  <a:lnTo>
                    <a:pt x="90" y="854"/>
                  </a:lnTo>
                  <a:lnTo>
                    <a:pt x="109" y="882"/>
                  </a:lnTo>
                  <a:lnTo>
                    <a:pt x="130" y="910"/>
                  </a:lnTo>
                  <a:lnTo>
                    <a:pt x="153" y="935"/>
                  </a:lnTo>
                  <a:lnTo>
                    <a:pt x="179" y="959"/>
                  </a:lnTo>
                  <a:lnTo>
                    <a:pt x="204" y="981"/>
                  </a:lnTo>
                  <a:lnTo>
                    <a:pt x="232" y="1002"/>
                  </a:lnTo>
                  <a:lnTo>
                    <a:pt x="260" y="1021"/>
                  </a:lnTo>
                  <a:lnTo>
                    <a:pt x="275" y="999"/>
                  </a:lnTo>
                  <a:lnTo>
                    <a:pt x="248" y="981"/>
                  </a:lnTo>
                  <a:lnTo>
                    <a:pt x="222" y="961"/>
                  </a:lnTo>
                  <a:lnTo>
                    <a:pt x="197" y="941"/>
                  </a:lnTo>
                  <a:lnTo>
                    <a:pt x="174" y="918"/>
                  </a:lnTo>
                  <a:lnTo>
                    <a:pt x="152" y="893"/>
                  </a:lnTo>
                  <a:lnTo>
                    <a:pt x="131" y="867"/>
                  </a:lnTo>
                  <a:lnTo>
                    <a:pt x="113" y="841"/>
                  </a:lnTo>
                  <a:lnTo>
                    <a:pt x="96" y="812"/>
                  </a:lnTo>
                  <a:lnTo>
                    <a:pt x="80" y="783"/>
                  </a:lnTo>
                  <a:lnTo>
                    <a:pt x="66" y="753"/>
                  </a:lnTo>
                  <a:lnTo>
                    <a:pt x="54" y="722"/>
                  </a:lnTo>
                  <a:lnTo>
                    <a:pt x="45" y="690"/>
                  </a:lnTo>
                  <a:lnTo>
                    <a:pt x="37" y="656"/>
                  </a:lnTo>
                  <a:lnTo>
                    <a:pt x="31" y="622"/>
                  </a:lnTo>
                  <a:lnTo>
                    <a:pt x="28" y="588"/>
                  </a:lnTo>
                  <a:lnTo>
                    <a:pt x="27" y="553"/>
                  </a:lnTo>
                  <a:lnTo>
                    <a:pt x="29" y="499"/>
                  </a:lnTo>
                  <a:lnTo>
                    <a:pt x="37" y="447"/>
                  </a:lnTo>
                  <a:lnTo>
                    <a:pt x="51" y="396"/>
                  </a:lnTo>
                  <a:lnTo>
                    <a:pt x="68" y="348"/>
                  </a:lnTo>
                  <a:lnTo>
                    <a:pt x="90" y="302"/>
                  </a:lnTo>
                  <a:lnTo>
                    <a:pt x="116" y="259"/>
                  </a:lnTo>
                  <a:lnTo>
                    <a:pt x="146" y="218"/>
                  </a:lnTo>
                  <a:lnTo>
                    <a:pt x="181" y="181"/>
                  </a:lnTo>
                  <a:lnTo>
                    <a:pt x="218" y="146"/>
                  </a:lnTo>
                  <a:lnTo>
                    <a:pt x="259" y="116"/>
                  </a:lnTo>
                  <a:lnTo>
                    <a:pt x="302" y="90"/>
                  </a:lnTo>
                  <a:lnTo>
                    <a:pt x="348" y="68"/>
                  </a:lnTo>
                  <a:lnTo>
                    <a:pt x="396" y="51"/>
                  </a:lnTo>
                  <a:lnTo>
                    <a:pt x="447" y="37"/>
                  </a:lnTo>
                  <a:lnTo>
                    <a:pt x="499" y="29"/>
                  </a:lnTo>
                  <a:lnTo>
                    <a:pt x="553" y="26"/>
                  </a:lnTo>
                  <a:lnTo>
                    <a:pt x="607" y="29"/>
                  </a:lnTo>
                  <a:lnTo>
                    <a:pt x="659" y="37"/>
                  </a:lnTo>
                  <a:lnTo>
                    <a:pt x="710" y="51"/>
                  </a:lnTo>
                  <a:lnTo>
                    <a:pt x="758" y="68"/>
                  </a:lnTo>
                  <a:lnTo>
                    <a:pt x="803" y="90"/>
                  </a:lnTo>
                  <a:lnTo>
                    <a:pt x="847" y="116"/>
                  </a:lnTo>
                  <a:lnTo>
                    <a:pt x="887" y="146"/>
                  </a:lnTo>
                  <a:lnTo>
                    <a:pt x="925" y="181"/>
                  </a:lnTo>
                  <a:lnTo>
                    <a:pt x="959" y="218"/>
                  </a:lnTo>
                  <a:lnTo>
                    <a:pt x="989" y="259"/>
                  </a:lnTo>
                  <a:lnTo>
                    <a:pt x="1015" y="302"/>
                  </a:lnTo>
                  <a:lnTo>
                    <a:pt x="1037" y="348"/>
                  </a:lnTo>
                  <a:lnTo>
                    <a:pt x="1056" y="396"/>
                  </a:lnTo>
                  <a:lnTo>
                    <a:pt x="1068" y="447"/>
                  </a:lnTo>
                  <a:lnTo>
                    <a:pt x="1076" y="499"/>
                  </a:lnTo>
                  <a:lnTo>
                    <a:pt x="1079" y="553"/>
                  </a:lnTo>
                  <a:lnTo>
                    <a:pt x="1076" y="607"/>
                  </a:lnTo>
                  <a:lnTo>
                    <a:pt x="1068" y="659"/>
                  </a:lnTo>
                  <a:lnTo>
                    <a:pt x="1056" y="709"/>
                  </a:lnTo>
                  <a:lnTo>
                    <a:pt x="1037" y="758"/>
                  </a:lnTo>
                  <a:lnTo>
                    <a:pt x="1015" y="804"/>
                  </a:lnTo>
                  <a:lnTo>
                    <a:pt x="989" y="846"/>
                  </a:lnTo>
                  <a:lnTo>
                    <a:pt x="959" y="888"/>
                  </a:lnTo>
                  <a:lnTo>
                    <a:pt x="925" y="925"/>
                  </a:lnTo>
                  <a:lnTo>
                    <a:pt x="887" y="959"/>
                  </a:lnTo>
                  <a:lnTo>
                    <a:pt x="847" y="989"/>
                  </a:lnTo>
                  <a:lnTo>
                    <a:pt x="803" y="1016"/>
                  </a:lnTo>
                  <a:lnTo>
                    <a:pt x="758" y="1037"/>
                  </a:lnTo>
                  <a:lnTo>
                    <a:pt x="710" y="1055"/>
                  </a:lnTo>
                  <a:lnTo>
                    <a:pt x="659" y="1068"/>
                  </a:lnTo>
                  <a:lnTo>
                    <a:pt x="607" y="1077"/>
                  </a:lnTo>
                  <a:lnTo>
                    <a:pt x="553" y="1079"/>
                  </a:lnTo>
                  <a:lnTo>
                    <a:pt x="535" y="1079"/>
                  </a:lnTo>
                  <a:lnTo>
                    <a:pt x="517" y="1078"/>
                  </a:lnTo>
                  <a:lnTo>
                    <a:pt x="500" y="1077"/>
                  </a:lnTo>
                  <a:lnTo>
                    <a:pt x="483" y="1074"/>
                  </a:lnTo>
                  <a:lnTo>
                    <a:pt x="466" y="1071"/>
                  </a:lnTo>
                  <a:lnTo>
                    <a:pt x="448" y="1068"/>
                  </a:lnTo>
                  <a:lnTo>
                    <a:pt x="431" y="1064"/>
                  </a:lnTo>
                  <a:lnTo>
                    <a:pt x="415" y="1060"/>
                  </a:lnTo>
                  <a:lnTo>
                    <a:pt x="399" y="1055"/>
                  </a:lnTo>
                  <a:lnTo>
                    <a:pt x="383" y="1050"/>
                  </a:lnTo>
                  <a:lnTo>
                    <a:pt x="366" y="1044"/>
                  </a:lnTo>
                  <a:lnTo>
                    <a:pt x="350" y="1037"/>
                  </a:lnTo>
                  <a:lnTo>
                    <a:pt x="335" y="1030"/>
                  </a:lnTo>
                  <a:lnTo>
                    <a:pt x="320" y="1024"/>
                  </a:lnTo>
                  <a:lnTo>
                    <a:pt x="305" y="1016"/>
                  </a:lnTo>
                  <a:lnTo>
                    <a:pt x="290" y="1007"/>
                  </a:lnTo>
                  <a:lnTo>
                    <a:pt x="275" y="1030"/>
                  </a:lnTo>
                  <a:lnTo>
                    <a:pt x="290" y="1039"/>
                  </a:lnTo>
                  <a:lnTo>
                    <a:pt x="307" y="1047"/>
                  </a:lnTo>
                  <a:lnTo>
                    <a:pt x="323" y="1055"/>
                  </a:lnTo>
                  <a:lnTo>
                    <a:pt x="339" y="1062"/>
                  </a:lnTo>
                  <a:lnTo>
                    <a:pt x="356" y="1068"/>
                  </a:lnTo>
                  <a:lnTo>
                    <a:pt x="372" y="1074"/>
                  </a:lnTo>
                  <a:lnTo>
                    <a:pt x="390" y="1080"/>
                  </a:lnTo>
                  <a:lnTo>
                    <a:pt x="407" y="1085"/>
                  </a:lnTo>
                  <a:lnTo>
                    <a:pt x="424" y="1089"/>
                  </a:lnTo>
                  <a:lnTo>
                    <a:pt x="443" y="1093"/>
                  </a:lnTo>
                  <a:lnTo>
                    <a:pt x="460" y="1096"/>
                  </a:lnTo>
                  <a:lnTo>
                    <a:pt x="478" y="1098"/>
                  </a:lnTo>
                  <a:lnTo>
                    <a:pt x="497" y="1101"/>
                  </a:lnTo>
                  <a:lnTo>
                    <a:pt x="515" y="1102"/>
                  </a:lnTo>
                  <a:lnTo>
                    <a:pt x="535" y="1103"/>
                  </a:lnTo>
                  <a:lnTo>
                    <a:pt x="553" y="1103"/>
                  </a:lnTo>
                  <a:lnTo>
                    <a:pt x="610" y="1101"/>
                  </a:lnTo>
                  <a:lnTo>
                    <a:pt x="665" y="1092"/>
                  </a:lnTo>
                  <a:lnTo>
                    <a:pt x="718" y="1079"/>
                  </a:lnTo>
                  <a:lnTo>
                    <a:pt x="767" y="1060"/>
                  </a:lnTo>
                  <a:lnTo>
                    <a:pt x="816" y="1037"/>
                  </a:lnTo>
                  <a:lnTo>
                    <a:pt x="862" y="1010"/>
                  </a:lnTo>
                  <a:lnTo>
                    <a:pt x="903" y="978"/>
                  </a:lnTo>
                  <a:lnTo>
                    <a:pt x="943" y="942"/>
                  </a:lnTo>
                  <a:lnTo>
                    <a:pt x="978" y="903"/>
                  </a:lnTo>
                  <a:lnTo>
                    <a:pt x="1011" y="861"/>
                  </a:lnTo>
                  <a:lnTo>
                    <a:pt x="1038" y="815"/>
                  </a:lnTo>
                  <a:lnTo>
                    <a:pt x="1061" y="767"/>
                  </a:lnTo>
                  <a:lnTo>
                    <a:pt x="1080" y="717"/>
                  </a:lnTo>
                  <a:lnTo>
                    <a:pt x="1092" y="664"/>
                  </a:lnTo>
                  <a:lnTo>
                    <a:pt x="1102" y="609"/>
                  </a:lnTo>
                  <a:lnTo>
                    <a:pt x="1104" y="553"/>
                  </a:lnTo>
                  <a:lnTo>
                    <a:pt x="1102" y="496"/>
                  </a:lnTo>
                  <a:lnTo>
                    <a:pt x="1092" y="441"/>
                  </a:lnTo>
                  <a:lnTo>
                    <a:pt x="1080" y="388"/>
                  </a:lnTo>
                  <a:lnTo>
                    <a:pt x="1061" y="337"/>
                  </a:lnTo>
                  <a:lnTo>
                    <a:pt x="1038" y="289"/>
                  </a:lnTo>
                  <a:lnTo>
                    <a:pt x="1011" y="244"/>
                  </a:lnTo>
                  <a:lnTo>
                    <a:pt x="978" y="201"/>
                  </a:lnTo>
                  <a:lnTo>
                    <a:pt x="943" y="162"/>
                  </a:lnTo>
                  <a:lnTo>
                    <a:pt x="903" y="127"/>
                  </a:lnTo>
                  <a:lnTo>
                    <a:pt x="862" y="94"/>
                  </a:lnTo>
                  <a:lnTo>
                    <a:pt x="816" y="67"/>
                  </a:lnTo>
                  <a:lnTo>
                    <a:pt x="767" y="44"/>
                  </a:lnTo>
                  <a:lnTo>
                    <a:pt x="718" y="25"/>
                  </a:lnTo>
                  <a:lnTo>
                    <a:pt x="665" y="12"/>
                  </a:lnTo>
                  <a:lnTo>
                    <a:pt x="610" y="2"/>
                  </a:lnTo>
                  <a:lnTo>
                    <a:pt x="55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6"/>
            <p:cNvSpPr>
              <a:spLocks/>
            </p:cNvSpPr>
            <p:nvPr/>
          </p:nvSpPr>
          <p:spPr bwMode="auto">
            <a:xfrm>
              <a:off x="747" y="2179"/>
              <a:ext cx="526" cy="526"/>
            </a:xfrm>
            <a:custGeom>
              <a:avLst/>
              <a:gdLst>
                <a:gd name="T0" fmla="*/ 25 w 1052"/>
                <a:gd name="T1" fmla="*/ 424 h 1053"/>
                <a:gd name="T2" fmla="*/ 77 w 1052"/>
                <a:gd name="T3" fmla="*/ 283 h 1053"/>
                <a:gd name="T4" fmla="*/ 164 w 1052"/>
                <a:gd name="T5" fmla="*/ 165 h 1053"/>
                <a:gd name="T6" fmla="*/ 282 w 1052"/>
                <a:gd name="T7" fmla="*/ 78 h 1053"/>
                <a:gd name="T8" fmla="*/ 424 w 1052"/>
                <a:gd name="T9" fmla="*/ 26 h 1053"/>
                <a:gd name="T10" fmla="*/ 578 w 1052"/>
                <a:gd name="T11" fmla="*/ 18 h 1053"/>
                <a:gd name="T12" fmla="*/ 725 w 1052"/>
                <a:gd name="T13" fmla="*/ 56 h 1053"/>
                <a:gd name="T14" fmla="*/ 851 w 1052"/>
                <a:gd name="T15" fmla="*/ 132 h 1053"/>
                <a:gd name="T16" fmla="*/ 949 w 1052"/>
                <a:gd name="T17" fmla="*/ 241 h 1053"/>
                <a:gd name="T18" fmla="*/ 1014 w 1052"/>
                <a:gd name="T19" fmla="*/ 375 h 1053"/>
                <a:gd name="T20" fmla="*/ 1037 w 1052"/>
                <a:gd name="T21" fmla="*/ 527 h 1053"/>
                <a:gd name="T22" fmla="*/ 1014 w 1052"/>
                <a:gd name="T23" fmla="*/ 679 h 1053"/>
                <a:gd name="T24" fmla="*/ 949 w 1052"/>
                <a:gd name="T25" fmla="*/ 812 h 1053"/>
                <a:gd name="T26" fmla="*/ 851 w 1052"/>
                <a:gd name="T27" fmla="*/ 922 h 1053"/>
                <a:gd name="T28" fmla="*/ 725 w 1052"/>
                <a:gd name="T29" fmla="*/ 998 h 1053"/>
                <a:gd name="T30" fmla="*/ 578 w 1052"/>
                <a:gd name="T31" fmla="*/ 1036 h 1053"/>
                <a:gd name="T32" fmla="*/ 492 w 1052"/>
                <a:gd name="T33" fmla="*/ 1037 h 1053"/>
                <a:gd name="T34" fmla="*/ 441 w 1052"/>
                <a:gd name="T35" fmla="*/ 1031 h 1053"/>
                <a:gd name="T36" fmla="*/ 392 w 1052"/>
                <a:gd name="T37" fmla="*/ 1019 h 1053"/>
                <a:gd name="T38" fmla="*/ 345 w 1052"/>
                <a:gd name="T39" fmla="*/ 1004 h 1053"/>
                <a:gd name="T40" fmla="*/ 300 w 1052"/>
                <a:gd name="T41" fmla="*/ 985 h 1053"/>
                <a:gd name="T42" fmla="*/ 263 w 1052"/>
                <a:gd name="T43" fmla="*/ 981 h 1053"/>
                <a:gd name="T44" fmla="*/ 308 w 1052"/>
                <a:gd name="T45" fmla="*/ 1004 h 1053"/>
                <a:gd name="T46" fmla="*/ 356 w 1052"/>
                <a:gd name="T47" fmla="*/ 1024 h 1053"/>
                <a:gd name="T48" fmla="*/ 404 w 1052"/>
                <a:gd name="T49" fmla="*/ 1038 h 1053"/>
                <a:gd name="T50" fmla="*/ 456 w 1052"/>
                <a:gd name="T51" fmla="*/ 1048 h 1053"/>
                <a:gd name="T52" fmla="*/ 508 w 1052"/>
                <a:gd name="T53" fmla="*/ 1053 h 1053"/>
                <a:gd name="T54" fmla="*/ 632 w 1052"/>
                <a:gd name="T55" fmla="*/ 1042 h 1053"/>
                <a:gd name="T56" fmla="*/ 776 w 1052"/>
                <a:gd name="T57" fmla="*/ 990 h 1053"/>
                <a:gd name="T58" fmla="*/ 898 w 1052"/>
                <a:gd name="T59" fmla="*/ 899 h 1053"/>
                <a:gd name="T60" fmla="*/ 988 w 1052"/>
                <a:gd name="T61" fmla="*/ 778 h 1053"/>
                <a:gd name="T62" fmla="*/ 1041 w 1052"/>
                <a:gd name="T63" fmla="*/ 633 h 1053"/>
                <a:gd name="T64" fmla="*/ 1049 w 1052"/>
                <a:gd name="T65" fmla="*/ 473 h 1053"/>
                <a:gd name="T66" fmla="*/ 1010 w 1052"/>
                <a:gd name="T67" fmla="*/ 322 h 1053"/>
                <a:gd name="T68" fmla="*/ 932 w 1052"/>
                <a:gd name="T69" fmla="*/ 192 h 1053"/>
                <a:gd name="T70" fmla="*/ 820 w 1052"/>
                <a:gd name="T71" fmla="*/ 90 h 1053"/>
                <a:gd name="T72" fmla="*/ 683 w 1052"/>
                <a:gd name="T73" fmla="*/ 25 h 1053"/>
                <a:gd name="T74" fmla="*/ 526 w 1052"/>
                <a:gd name="T75" fmla="*/ 0 h 1053"/>
                <a:gd name="T76" fmla="*/ 369 w 1052"/>
                <a:gd name="T77" fmla="*/ 25 h 1053"/>
                <a:gd name="T78" fmla="*/ 232 w 1052"/>
                <a:gd name="T79" fmla="*/ 90 h 1053"/>
                <a:gd name="T80" fmla="*/ 119 w 1052"/>
                <a:gd name="T81" fmla="*/ 192 h 1053"/>
                <a:gd name="T82" fmla="*/ 41 w 1052"/>
                <a:gd name="T83" fmla="*/ 322 h 1053"/>
                <a:gd name="T84" fmla="*/ 2 w 1052"/>
                <a:gd name="T85" fmla="*/ 473 h 1053"/>
                <a:gd name="T86" fmla="*/ 4 w 1052"/>
                <a:gd name="T87" fmla="*/ 596 h 1053"/>
                <a:gd name="T88" fmla="*/ 27 w 1052"/>
                <a:gd name="T89" fmla="*/ 696 h 1053"/>
                <a:gd name="T90" fmla="*/ 69 w 1052"/>
                <a:gd name="T91" fmla="*/ 786 h 1053"/>
                <a:gd name="T92" fmla="*/ 125 w 1052"/>
                <a:gd name="T93" fmla="*/ 867 h 1053"/>
                <a:gd name="T94" fmla="*/ 195 w 1052"/>
                <a:gd name="T95" fmla="*/ 935 h 1053"/>
                <a:gd name="T96" fmla="*/ 258 w 1052"/>
                <a:gd name="T97" fmla="*/ 962 h 1053"/>
                <a:gd name="T98" fmla="*/ 180 w 1052"/>
                <a:gd name="T99" fmla="*/ 903 h 1053"/>
                <a:gd name="T100" fmla="*/ 116 w 1052"/>
                <a:gd name="T101" fmla="*/ 833 h 1053"/>
                <a:gd name="T102" fmla="*/ 66 w 1052"/>
                <a:gd name="T103" fmla="*/ 751 h 1053"/>
                <a:gd name="T104" fmla="*/ 32 w 1052"/>
                <a:gd name="T105" fmla="*/ 659 h 1053"/>
                <a:gd name="T106" fmla="*/ 16 w 1052"/>
                <a:gd name="T107" fmla="*/ 561 h 1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52" h="1053">
                  <a:moveTo>
                    <a:pt x="14" y="527"/>
                  </a:moveTo>
                  <a:lnTo>
                    <a:pt x="17" y="475"/>
                  </a:lnTo>
                  <a:lnTo>
                    <a:pt x="25" y="424"/>
                  </a:lnTo>
                  <a:lnTo>
                    <a:pt x="38" y="375"/>
                  </a:lnTo>
                  <a:lnTo>
                    <a:pt x="55" y="327"/>
                  </a:lnTo>
                  <a:lnTo>
                    <a:pt x="77" y="283"/>
                  </a:lnTo>
                  <a:lnTo>
                    <a:pt x="102" y="241"/>
                  </a:lnTo>
                  <a:lnTo>
                    <a:pt x="131" y="202"/>
                  </a:lnTo>
                  <a:lnTo>
                    <a:pt x="164" y="165"/>
                  </a:lnTo>
                  <a:lnTo>
                    <a:pt x="201" y="132"/>
                  </a:lnTo>
                  <a:lnTo>
                    <a:pt x="240" y="103"/>
                  </a:lnTo>
                  <a:lnTo>
                    <a:pt x="282" y="78"/>
                  </a:lnTo>
                  <a:lnTo>
                    <a:pt x="327" y="56"/>
                  </a:lnTo>
                  <a:lnTo>
                    <a:pt x="374" y="38"/>
                  </a:lnTo>
                  <a:lnTo>
                    <a:pt x="424" y="26"/>
                  </a:lnTo>
                  <a:lnTo>
                    <a:pt x="474" y="18"/>
                  </a:lnTo>
                  <a:lnTo>
                    <a:pt x="526" y="15"/>
                  </a:lnTo>
                  <a:lnTo>
                    <a:pt x="578" y="18"/>
                  </a:lnTo>
                  <a:lnTo>
                    <a:pt x="629" y="26"/>
                  </a:lnTo>
                  <a:lnTo>
                    <a:pt x="678" y="38"/>
                  </a:lnTo>
                  <a:lnTo>
                    <a:pt x="725" y="56"/>
                  </a:lnTo>
                  <a:lnTo>
                    <a:pt x="769" y="78"/>
                  </a:lnTo>
                  <a:lnTo>
                    <a:pt x="812" y="103"/>
                  </a:lnTo>
                  <a:lnTo>
                    <a:pt x="851" y="132"/>
                  </a:lnTo>
                  <a:lnTo>
                    <a:pt x="887" y="165"/>
                  </a:lnTo>
                  <a:lnTo>
                    <a:pt x="920" y="202"/>
                  </a:lnTo>
                  <a:lnTo>
                    <a:pt x="949" y="241"/>
                  </a:lnTo>
                  <a:lnTo>
                    <a:pt x="976" y="283"/>
                  </a:lnTo>
                  <a:lnTo>
                    <a:pt x="996" y="327"/>
                  </a:lnTo>
                  <a:lnTo>
                    <a:pt x="1014" y="375"/>
                  </a:lnTo>
                  <a:lnTo>
                    <a:pt x="1026" y="424"/>
                  </a:lnTo>
                  <a:lnTo>
                    <a:pt x="1034" y="475"/>
                  </a:lnTo>
                  <a:lnTo>
                    <a:pt x="1037" y="527"/>
                  </a:lnTo>
                  <a:lnTo>
                    <a:pt x="1034" y="578"/>
                  </a:lnTo>
                  <a:lnTo>
                    <a:pt x="1026" y="629"/>
                  </a:lnTo>
                  <a:lnTo>
                    <a:pt x="1014" y="679"/>
                  </a:lnTo>
                  <a:lnTo>
                    <a:pt x="996" y="726"/>
                  </a:lnTo>
                  <a:lnTo>
                    <a:pt x="976" y="771"/>
                  </a:lnTo>
                  <a:lnTo>
                    <a:pt x="949" y="812"/>
                  </a:lnTo>
                  <a:lnTo>
                    <a:pt x="920" y="851"/>
                  </a:lnTo>
                  <a:lnTo>
                    <a:pt x="887" y="888"/>
                  </a:lnTo>
                  <a:lnTo>
                    <a:pt x="851" y="922"/>
                  </a:lnTo>
                  <a:lnTo>
                    <a:pt x="812" y="950"/>
                  </a:lnTo>
                  <a:lnTo>
                    <a:pt x="769" y="976"/>
                  </a:lnTo>
                  <a:lnTo>
                    <a:pt x="725" y="998"/>
                  </a:lnTo>
                  <a:lnTo>
                    <a:pt x="678" y="1015"/>
                  </a:lnTo>
                  <a:lnTo>
                    <a:pt x="629" y="1028"/>
                  </a:lnTo>
                  <a:lnTo>
                    <a:pt x="578" y="1036"/>
                  </a:lnTo>
                  <a:lnTo>
                    <a:pt x="526" y="1038"/>
                  </a:lnTo>
                  <a:lnTo>
                    <a:pt x="509" y="1038"/>
                  </a:lnTo>
                  <a:lnTo>
                    <a:pt x="492" y="1037"/>
                  </a:lnTo>
                  <a:lnTo>
                    <a:pt x="474" y="1036"/>
                  </a:lnTo>
                  <a:lnTo>
                    <a:pt x="457" y="1033"/>
                  </a:lnTo>
                  <a:lnTo>
                    <a:pt x="441" y="1031"/>
                  </a:lnTo>
                  <a:lnTo>
                    <a:pt x="425" y="1028"/>
                  </a:lnTo>
                  <a:lnTo>
                    <a:pt x="407" y="1024"/>
                  </a:lnTo>
                  <a:lnTo>
                    <a:pt x="392" y="1019"/>
                  </a:lnTo>
                  <a:lnTo>
                    <a:pt x="376" y="1015"/>
                  </a:lnTo>
                  <a:lnTo>
                    <a:pt x="360" y="1010"/>
                  </a:lnTo>
                  <a:lnTo>
                    <a:pt x="345" y="1004"/>
                  </a:lnTo>
                  <a:lnTo>
                    <a:pt x="330" y="999"/>
                  </a:lnTo>
                  <a:lnTo>
                    <a:pt x="315" y="992"/>
                  </a:lnTo>
                  <a:lnTo>
                    <a:pt x="300" y="985"/>
                  </a:lnTo>
                  <a:lnTo>
                    <a:pt x="285" y="978"/>
                  </a:lnTo>
                  <a:lnTo>
                    <a:pt x="271" y="970"/>
                  </a:lnTo>
                  <a:lnTo>
                    <a:pt x="263" y="981"/>
                  </a:lnTo>
                  <a:lnTo>
                    <a:pt x="278" y="990"/>
                  </a:lnTo>
                  <a:lnTo>
                    <a:pt x="293" y="998"/>
                  </a:lnTo>
                  <a:lnTo>
                    <a:pt x="308" y="1004"/>
                  </a:lnTo>
                  <a:lnTo>
                    <a:pt x="323" y="1011"/>
                  </a:lnTo>
                  <a:lnTo>
                    <a:pt x="339" y="1018"/>
                  </a:lnTo>
                  <a:lnTo>
                    <a:pt x="356" y="1024"/>
                  </a:lnTo>
                  <a:lnTo>
                    <a:pt x="372" y="1029"/>
                  </a:lnTo>
                  <a:lnTo>
                    <a:pt x="388" y="1034"/>
                  </a:lnTo>
                  <a:lnTo>
                    <a:pt x="404" y="1038"/>
                  </a:lnTo>
                  <a:lnTo>
                    <a:pt x="421" y="1042"/>
                  </a:lnTo>
                  <a:lnTo>
                    <a:pt x="439" y="1045"/>
                  </a:lnTo>
                  <a:lnTo>
                    <a:pt x="456" y="1048"/>
                  </a:lnTo>
                  <a:lnTo>
                    <a:pt x="473" y="1051"/>
                  </a:lnTo>
                  <a:lnTo>
                    <a:pt x="490" y="1052"/>
                  </a:lnTo>
                  <a:lnTo>
                    <a:pt x="508" y="1053"/>
                  </a:lnTo>
                  <a:lnTo>
                    <a:pt x="526" y="1053"/>
                  </a:lnTo>
                  <a:lnTo>
                    <a:pt x="580" y="1051"/>
                  </a:lnTo>
                  <a:lnTo>
                    <a:pt x="632" y="1042"/>
                  </a:lnTo>
                  <a:lnTo>
                    <a:pt x="683" y="1029"/>
                  </a:lnTo>
                  <a:lnTo>
                    <a:pt x="731" y="1011"/>
                  </a:lnTo>
                  <a:lnTo>
                    <a:pt x="776" y="990"/>
                  </a:lnTo>
                  <a:lnTo>
                    <a:pt x="820" y="963"/>
                  </a:lnTo>
                  <a:lnTo>
                    <a:pt x="860" y="933"/>
                  </a:lnTo>
                  <a:lnTo>
                    <a:pt x="898" y="899"/>
                  </a:lnTo>
                  <a:lnTo>
                    <a:pt x="932" y="862"/>
                  </a:lnTo>
                  <a:lnTo>
                    <a:pt x="962" y="820"/>
                  </a:lnTo>
                  <a:lnTo>
                    <a:pt x="988" y="778"/>
                  </a:lnTo>
                  <a:lnTo>
                    <a:pt x="1010" y="732"/>
                  </a:lnTo>
                  <a:lnTo>
                    <a:pt x="1029" y="683"/>
                  </a:lnTo>
                  <a:lnTo>
                    <a:pt x="1041" y="633"/>
                  </a:lnTo>
                  <a:lnTo>
                    <a:pt x="1049" y="581"/>
                  </a:lnTo>
                  <a:lnTo>
                    <a:pt x="1052" y="527"/>
                  </a:lnTo>
                  <a:lnTo>
                    <a:pt x="1049" y="473"/>
                  </a:lnTo>
                  <a:lnTo>
                    <a:pt x="1041" y="421"/>
                  </a:lnTo>
                  <a:lnTo>
                    <a:pt x="1029" y="370"/>
                  </a:lnTo>
                  <a:lnTo>
                    <a:pt x="1010" y="322"/>
                  </a:lnTo>
                  <a:lnTo>
                    <a:pt x="988" y="276"/>
                  </a:lnTo>
                  <a:lnTo>
                    <a:pt x="962" y="233"/>
                  </a:lnTo>
                  <a:lnTo>
                    <a:pt x="932" y="192"/>
                  </a:lnTo>
                  <a:lnTo>
                    <a:pt x="898" y="155"/>
                  </a:lnTo>
                  <a:lnTo>
                    <a:pt x="860" y="120"/>
                  </a:lnTo>
                  <a:lnTo>
                    <a:pt x="820" y="90"/>
                  </a:lnTo>
                  <a:lnTo>
                    <a:pt x="776" y="64"/>
                  </a:lnTo>
                  <a:lnTo>
                    <a:pt x="731" y="42"/>
                  </a:lnTo>
                  <a:lnTo>
                    <a:pt x="683" y="25"/>
                  </a:lnTo>
                  <a:lnTo>
                    <a:pt x="632" y="11"/>
                  </a:lnTo>
                  <a:lnTo>
                    <a:pt x="580" y="3"/>
                  </a:lnTo>
                  <a:lnTo>
                    <a:pt x="526" y="0"/>
                  </a:lnTo>
                  <a:lnTo>
                    <a:pt x="472" y="3"/>
                  </a:lnTo>
                  <a:lnTo>
                    <a:pt x="420" y="11"/>
                  </a:lnTo>
                  <a:lnTo>
                    <a:pt x="369" y="25"/>
                  </a:lnTo>
                  <a:lnTo>
                    <a:pt x="321" y="42"/>
                  </a:lnTo>
                  <a:lnTo>
                    <a:pt x="275" y="64"/>
                  </a:lnTo>
                  <a:lnTo>
                    <a:pt x="232" y="90"/>
                  </a:lnTo>
                  <a:lnTo>
                    <a:pt x="191" y="120"/>
                  </a:lnTo>
                  <a:lnTo>
                    <a:pt x="154" y="155"/>
                  </a:lnTo>
                  <a:lnTo>
                    <a:pt x="119" y="192"/>
                  </a:lnTo>
                  <a:lnTo>
                    <a:pt x="89" y="233"/>
                  </a:lnTo>
                  <a:lnTo>
                    <a:pt x="63" y="276"/>
                  </a:lnTo>
                  <a:lnTo>
                    <a:pt x="41" y="322"/>
                  </a:lnTo>
                  <a:lnTo>
                    <a:pt x="24" y="370"/>
                  </a:lnTo>
                  <a:lnTo>
                    <a:pt x="10" y="421"/>
                  </a:lnTo>
                  <a:lnTo>
                    <a:pt x="2" y="473"/>
                  </a:lnTo>
                  <a:lnTo>
                    <a:pt x="0" y="527"/>
                  </a:lnTo>
                  <a:lnTo>
                    <a:pt x="1" y="562"/>
                  </a:lnTo>
                  <a:lnTo>
                    <a:pt x="4" y="596"/>
                  </a:lnTo>
                  <a:lnTo>
                    <a:pt x="10" y="630"/>
                  </a:lnTo>
                  <a:lnTo>
                    <a:pt x="18" y="664"/>
                  </a:lnTo>
                  <a:lnTo>
                    <a:pt x="27" y="696"/>
                  </a:lnTo>
                  <a:lnTo>
                    <a:pt x="39" y="727"/>
                  </a:lnTo>
                  <a:lnTo>
                    <a:pt x="53" y="757"/>
                  </a:lnTo>
                  <a:lnTo>
                    <a:pt x="69" y="786"/>
                  </a:lnTo>
                  <a:lnTo>
                    <a:pt x="86" y="815"/>
                  </a:lnTo>
                  <a:lnTo>
                    <a:pt x="104" y="841"/>
                  </a:lnTo>
                  <a:lnTo>
                    <a:pt x="125" y="867"/>
                  </a:lnTo>
                  <a:lnTo>
                    <a:pt x="147" y="892"/>
                  </a:lnTo>
                  <a:lnTo>
                    <a:pt x="170" y="915"/>
                  </a:lnTo>
                  <a:lnTo>
                    <a:pt x="195" y="935"/>
                  </a:lnTo>
                  <a:lnTo>
                    <a:pt x="221" y="955"/>
                  </a:lnTo>
                  <a:lnTo>
                    <a:pt x="248" y="973"/>
                  </a:lnTo>
                  <a:lnTo>
                    <a:pt x="258" y="962"/>
                  </a:lnTo>
                  <a:lnTo>
                    <a:pt x="231" y="943"/>
                  </a:lnTo>
                  <a:lnTo>
                    <a:pt x="205" y="925"/>
                  </a:lnTo>
                  <a:lnTo>
                    <a:pt x="180" y="903"/>
                  </a:lnTo>
                  <a:lnTo>
                    <a:pt x="157" y="881"/>
                  </a:lnTo>
                  <a:lnTo>
                    <a:pt x="137" y="858"/>
                  </a:lnTo>
                  <a:lnTo>
                    <a:pt x="116" y="833"/>
                  </a:lnTo>
                  <a:lnTo>
                    <a:pt x="97" y="806"/>
                  </a:lnTo>
                  <a:lnTo>
                    <a:pt x="81" y="779"/>
                  </a:lnTo>
                  <a:lnTo>
                    <a:pt x="66" y="751"/>
                  </a:lnTo>
                  <a:lnTo>
                    <a:pt x="53" y="721"/>
                  </a:lnTo>
                  <a:lnTo>
                    <a:pt x="41" y="691"/>
                  </a:lnTo>
                  <a:lnTo>
                    <a:pt x="32" y="659"/>
                  </a:lnTo>
                  <a:lnTo>
                    <a:pt x="25" y="628"/>
                  </a:lnTo>
                  <a:lnTo>
                    <a:pt x="19" y="595"/>
                  </a:lnTo>
                  <a:lnTo>
                    <a:pt x="16" y="561"/>
                  </a:lnTo>
                  <a:lnTo>
                    <a:pt x="14" y="527"/>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7"/>
            <p:cNvSpPr>
              <a:spLocks/>
            </p:cNvSpPr>
            <p:nvPr/>
          </p:nvSpPr>
          <p:spPr bwMode="auto">
            <a:xfrm>
              <a:off x="755" y="2187"/>
              <a:ext cx="511" cy="511"/>
            </a:xfrm>
            <a:custGeom>
              <a:avLst/>
              <a:gdLst>
                <a:gd name="T0" fmla="*/ 1020 w 1023"/>
                <a:gd name="T1" fmla="*/ 460 h 1023"/>
                <a:gd name="T2" fmla="*/ 1000 w 1023"/>
                <a:gd name="T3" fmla="*/ 360 h 1023"/>
                <a:gd name="T4" fmla="*/ 962 w 1023"/>
                <a:gd name="T5" fmla="*/ 268 h 1023"/>
                <a:gd name="T6" fmla="*/ 906 w 1023"/>
                <a:gd name="T7" fmla="*/ 187 h 1023"/>
                <a:gd name="T8" fmla="*/ 837 w 1023"/>
                <a:gd name="T9" fmla="*/ 117 h 1023"/>
                <a:gd name="T10" fmla="*/ 755 w 1023"/>
                <a:gd name="T11" fmla="*/ 63 h 1023"/>
                <a:gd name="T12" fmla="*/ 664 w 1023"/>
                <a:gd name="T13" fmla="*/ 23 h 1023"/>
                <a:gd name="T14" fmla="*/ 564 w 1023"/>
                <a:gd name="T15" fmla="*/ 3 h 1023"/>
                <a:gd name="T16" fmla="*/ 460 w 1023"/>
                <a:gd name="T17" fmla="*/ 3 h 1023"/>
                <a:gd name="T18" fmla="*/ 360 w 1023"/>
                <a:gd name="T19" fmla="*/ 23 h 1023"/>
                <a:gd name="T20" fmla="*/ 268 w 1023"/>
                <a:gd name="T21" fmla="*/ 63 h 1023"/>
                <a:gd name="T22" fmla="*/ 187 w 1023"/>
                <a:gd name="T23" fmla="*/ 117 h 1023"/>
                <a:gd name="T24" fmla="*/ 117 w 1023"/>
                <a:gd name="T25" fmla="*/ 187 h 1023"/>
                <a:gd name="T26" fmla="*/ 63 w 1023"/>
                <a:gd name="T27" fmla="*/ 268 h 1023"/>
                <a:gd name="T28" fmla="*/ 24 w 1023"/>
                <a:gd name="T29" fmla="*/ 360 h 1023"/>
                <a:gd name="T30" fmla="*/ 3 w 1023"/>
                <a:gd name="T31" fmla="*/ 460 h 1023"/>
                <a:gd name="T32" fmla="*/ 2 w 1023"/>
                <a:gd name="T33" fmla="*/ 546 h 1023"/>
                <a:gd name="T34" fmla="*/ 11 w 1023"/>
                <a:gd name="T35" fmla="*/ 613 h 1023"/>
                <a:gd name="T36" fmla="*/ 27 w 1023"/>
                <a:gd name="T37" fmla="*/ 676 h 1023"/>
                <a:gd name="T38" fmla="*/ 52 w 1023"/>
                <a:gd name="T39" fmla="*/ 736 h 1023"/>
                <a:gd name="T40" fmla="*/ 83 w 1023"/>
                <a:gd name="T41" fmla="*/ 791 h 1023"/>
                <a:gd name="T42" fmla="*/ 123 w 1023"/>
                <a:gd name="T43" fmla="*/ 843 h 1023"/>
                <a:gd name="T44" fmla="*/ 166 w 1023"/>
                <a:gd name="T45" fmla="*/ 888 h 1023"/>
                <a:gd name="T46" fmla="*/ 217 w 1023"/>
                <a:gd name="T47" fmla="*/ 928 h 1023"/>
                <a:gd name="T48" fmla="*/ 453 w 1023"/>
                <a:gd name="T49" fmla="*/ 651 h 1023"/>
                <a:gd name="T50" fmla="*/ 416 w 1023"/>
                <a:gd name="T51" fmla="*/ 628 h 1023"/>
                <a:gd name="T52" fmla="*/ 387 w 1023"/>
                <a:gd name="T53" fmla="*/ 596 h 1023"/>
                <a:gd name="T54" fmla="*/ 368 w 1023"/>
                <a:gd name="T55" fmla="*/ 557 h 1023"/>
                <a:gd name="T56" fmla="*/ 361 w 1023"/>
                <a:gd name="T57" fmla="*/ 512 h 1023"/>
                <a:gd name="T58" fmla="*/ 373 w 1023"/>
                <a:gd name="T59" fmla="*/ 453 h 1023"/>
                <a:gd name="T60" fmla="*/ 406 w 1023"/>
                <a:gd name="T61" fmla="*/ 405 h 1023"/>
                <a:gd name="T62" fmla="*/ 453 w 1023"/>
                <a:gd name="T63" fmla="*/ 372 h 1023"/>
                <a:gd name="T64" fmla="*/ 512 w 1023"/>
                <a:gd name="T65" fmla="*/ 361 h 1023"/>
                <a:gd name="T66" fmla="*/ 571 w 1023"/>
                <a:gd name="T67" fmla="*/ 372 h 1023"/>
                <a:gd name="T68" fmla="*/ 619 w 1023"/>
                <a:gd name="T69" fmla="*/ 405 h 1023"/>
                <a:gd name="T70" fmla="*/ 652 w 1023"/>
                <a:gd name="T71" fmla="*/ 453 h 1023"/>
                <a:gd name="T72" fmla="*/ 663 w 1023"/>
                <a:gd name="T73" fmla="*/ 512 h 1023"/>
                <a:gd name="T74" fmla="*/ 652 w 1023"/>
                <a:gd name="T75" fmla="*/ 570 h 1023"/>
                <a:gd name="T76" fmla="*/ 619 w 1023"/>
                <a:gd name="T77" fmla="*/ 618 h 1023"/>
                <a:gd name="T78" fmla="*/ 571 w 1023"/>
                <a:gd name="T79" fmla="*/ 651 h 1023"/>
                <a:gd name="T80" fmla="*/ 512 w 1023"/>
                <a:gd name="T81" fmla="*/ 663 h 1023"/>
                <a:gd name="T82" fmla="*/ 497 w 1023"/>
                <a:gd name="T83" fmla="*/ 661 h 1023"/>
                <a:gd name="T84" fmla="*/ 483 w 1023"/>
                <a:gd name="T85" fmla="*/ 659 h 1023"/>
                <a:gd name="T86" fmla="*/ 470 w 1023"/>
                <a:gd name="T87" fmla="*/ 656 h 1023"/>
                <a:gd name="T88" fmla="*/ 457 w 1023"/>
                <a:gd name="T89" fmla="*/ 651 h 1023"/>
                <a:gd name="T90" fmla="*/ 271 w 1023"/>
                <a:gd name="T91" fmla="*/ 963 h 1023"/>
                <a:gd name="T92" fmla="*/ 301 w 1023"/>
                <a:gd name="T93" fmla="*/ 977 h 1023"/>
                <a:gd name="T94" fmla="*/ 331 w 1023"/>
                <a:gd name="T95" fmla="*/ 989 h 1023"/>
                <a:gd name="T96" fmla="*/ 362 w 1023"/>
                <a:gd name="T97" fmla="*/ 1000 h 1023"/>
                <a:gd name="T98" fmla="*/ 393 w 1023"/>
                <a:gd name="T99" fmla="*/ 1009 h 1023"/>
                <a:gd name="T100" fmla="*/ 427 w 1023"/>
                <a:gd name="T101" fmla="*/ 1016 h 1023"/>
                <a:gd name="T102" fmla="*/ 460 w 1023"/>
                <a:gd name="T103" fmla="*/ 1021 h 1023"/>
                <a:gd name="T104" fmla="*/ 495 w 1023"/>
                <a:gd name="T105" fmla="*/ 1023 h 1023"/>
                <a:gd name="T106" fmla="*/ 564 w 1023"/>
                <a:gd name="T107" fmla="*/ 1021 h 1023"/>
                <a:gd name="T108" fmla="*/ 664 w 1023"/>
                <a:gd name="T109" fmla="*/ 1000 h 1023"/>
                <a:gd name="T110" fmla="*/ 755 w 1023"/>
                <a:gd name="T111" fmla="*/ 961 h 1023"/>
                <a:gd name="T112" fmla="*/ 837 w 1023"/>
                <a:gd name="T113" fmla="*/ 907 h 1023"/>
                <a:gd name="T114" fmla="*/ 906 w 1023"/>
                <a:gd name="T115" fmla="*/ 836 h 1023"/>
                <a:gd name="T116" fmla="*/ 962 w 1023"/>
                <a:gd name="T117" fmla="*/ 756 h 1023"/>
                <a:gd name="T118" fmla="*/ 1000 w 1023"/>
                <a:gd name="T119" fmla="*/ 664 h 1023"/>
                <a:gd name="T120" fmla="*/ 1020 w 1023"/>
                <a:gd name="T121" fmla="*/ 563 h 10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23" h="1023">
                  <a:moveTo>
                    <a:pt x="1023" y="512"/>
                  </a:moveTo>
                  <a:lnTo>
                    <a:pt x="1020" y="460"/>
                  </a:lnTo>
                  <a:lnTo>
                    <a:pt x="1012" y="409"/>
                  </a:lnTo>
                  <a:lnTo>
                    <a:pt x="1000" y="360"/>
                  </a:lnTo>
                  <a:lnTo>
                    <a:pt x="982" y="312"/>
                  </a:lnTo>
                  <a:lnTo>
                    <a:pt x="962" y="268"/>
                  </a:lnTo>
                  <a:lnTo>
                    <a:pt x="935" y="226"/>
                  </a:lnTo>
                  <a:lnTo>
                    <a:pt x="906" y="187"/>
                  </a:lnTo>
                  <a:lnTo>
                    <a:pt x="873" y="150"/>
                  </a:lnTo>
                  <a:lnTo>
                    <a:pt x="837" y="117"/>
                  </a:lnTo>
                  <a:lnTo>
                    <a:pt x="798" y="88"/>
                  </a:lnTo>
                  <a:lnTo>
                    <a:pt x="755" y="63"/>
                  </a:lnTo>
                  <a:lnTo>
                    <a:pt x="711" y="41"/>
                  </a:lnTo>
                  <a:lnTo>
                    <a:pt x="664" y="23"/>
                  </a:lnTo>
                  <a:lnTo>
                    <a:pt x="615" y="11"/>
                  </a:lnTo>
                  <a:lnTo>
                    <a:pt x="564" y="3"/>
                  </a:lnTo>
                  <a:lnTo>
                    <a:pt x="512" y="0"/>
                  </a:lnTo>
                  <a:lnTo>
                    <a:pt x="460" y="3"/>
                  </a:lnTo>
                  <a:lnTo>
                    <a:pt x="410" y="11"/>
                  </a:lnTo>
                  <a:lnTo>
                    <a:pt x="360" y="23"/>
                  </a:lnTo>
                  <a:lnTo>
                    <a:pt x="313" y="41"/>
                  </a:lnTo>
                  <a:lnTo>
                    <a:pt x="268" y="63"/>
                  </a:lnTo>
                  <a:lnTo>
                    <a:pt x="226" y="88"/>
                  </a:lnTo>
                  <a:lnTo>
                    <a:pt x="187" y="117"/>
                  </a:lnTo>
                  <a:lnTo>
                    <a:pt x="150" y="150"/>
                  </a:lnTo>
                  <a:lnTo>
                    <a:pt x="117" y="187"/>
                  </a:lnTo>
                  <a:lnTo>
                    <a:pt x="88" y="226"/>
                  </a:lnTo>
                  <a:lnTo>
                    <a:pt x="63" y="268"/>
                  </a:lnTo>
                  <a:lnTo>
                    <a:pt x="41" y="312"/>
                  </a:lnTo>
                  <a:lnTo>
                    <a:pt x="24" y="360"/>
                  </a:lnTo>
                  <a:lnTo>
                    <a:pt x="11" y="409"/>
                  </a:lnTo>
                  <a:lnTo>
                    <a:pt x="3" y="460"/>
                  </a:lnTo>
                  <a:lnTo>
                    <a:pt x="0" y="512"/>
                  </a:lnTo>
                  <a:lnTo>
                    <a:pt x="2" y="546"/>
                  </a:lnTo>
                  <a:lnTo>
                    <a:pt x="5" y="580"/>
                  </a:lnTo>
                  <a:lnTo>
                    <a:pt x="11" y="613"/>
                  </a:lnTo>
                  <a:lnTo>
                    <a:pt x="18" y="644"/>
                  </a:lnTo>
                  <a:lnTo>
                    <a:pt x="27" y="676"/>
                  </a:lnTo>
                  <a:lnTo>
                    <a:pt x="39" y="706"/>
                  </a:lnTo>
                  <a:lnTo>
                    <a:pt x="52" y="736"/>
                  </a:lnTo>
                  <a:lnTo>
                    <a:pt x="67" y="764"/>
                  </a:lnTo>
                  <a:lnTo>
                    <a:pt x="83" y="791"/>
                  </a:lnTo>
                  <a:lnTo>
                    <a:pt x="102" y="818"/>
                  </a:lnTo>
                  <a:lnTo>
                    <a:pt x="123" y="843"/>
                  </a:lnTo>
                  <a:lnTo>
                    <a:pt x="143" y="866"/>
                  </a:lnTo>
                  <a:lnTo>
                    <a:pt x="166" y="888"/>
                  </a:lnTo>
                  <a:lnTo>
                    <a:pt x="191" y="910"/>
                  </a:lnTo>
                  <a:lnTo>
                    <a:pt x="217" y="928"/>
                  </a:lnTo>
                  <a:lnTo>
                    <a:pt x="244" y="947"/>
                  </a:lnTo>
                  <a:lnTo>
                    <a:pt x="453" y="651"/>
                  </a:lnTo>
                  <a:lnTo>
                    <a:pt x="434" y="641"/>
                  </a:lnTo>
                  <a:lnTo>
                    <a:pt x="416" y="628"/>
                  </a:lnTo>
                  <a:lnTo>
                    <a:pt x="400" y="613"/>
                  </a:lnTo>
                  <a:lnTo>
                    <a:pt x="387" y="596"/>
                  </a:lnTo>
                  <a:lnTo>
                    <a:pt x="376" y="577"/>
                  </a:lnTo>
                  <a:lnTo>
                    <a:pt x="368" y="557"/>
                  </a:lnTo>
                  <a:lnTo>
                    <a:pt x="363" y="535"/>
                  </a:lnTo>
                  <a:lnTo>
                    <a:pt x="361" y="512"/>
                  </a:lnTo>
                  <a:lnTo>
                    <a:pt x="365" y="482"/>
                  </a:lnTo>
                  <a:lnTo>
                    <a:pt x="373" y="453"/>
                  </a:lnTo>
                  <a:lnTo>
                    <a:pt x="387" y="428"/>
                  </a:lnTo>
                  <a:lnTo>
                    <a:pt x="406" y="405"/>
                  </a:lnTo>
                  <a:lnTo>
                    <a:pt x="428" y="386"/>
                  </a:lnTo>
                  <a:lnTo>
                    <a:pt x="453" y="372"/>
                  </a:lnTo>
                  <a:lnTo>
                    <a:pt x="482" y="364"/>
                  </a:lnTo>
                  <a:lnTo>
                    <a:pt x="512" y="361"/>
                  </a:lnTo>
                  <a:lnTo>
                    <a:pt x="542" y="364"/>
                  </a:lnTo>
                  <a:lnTo>
                    <a:pt x="571" y="372"/>
                  </a:lnTo>
                  <a:lnTo>
                    <a:pt x="596" y="386"/>
                  </a:lnTo>
                  <a:lnTo>
                    <a:pt x="619" y="405"/>
                  </a:lnTo>
                  <a:lnTo>
                    <a:pt x="638" y="428"/>
                  </a:lnTo>
                  <a:lnTo>
                    <a:pt x="652" y="453"/>
                  </a:lnTo>
                  <a:lnTo>
                    <a:pt x="660" y="482"/>
                  </a:lnTo>
                  <a:lnTo>
                    <a:pt x="663" y="512"/>
                  </a:lnTo>
                  <a:lnTo>
                    <a:pt x="660" y="542"/>
                  </a:lnTo>
                  <a:lnTo>
                    <a:pt x="652" y="570"/>
                  </a:lnTo>
                  <a:lnTo>
                    <a:pt x="638" y="596"/>
                  </a:lnTo>
                  <a:lnTo>
                    <a:pt x="619" y="618"/>
                  </a:lnTo>
                  <a:lnTo>
                    <a:pt x="596" y="637"/>
                  </a:lnTo>
                  <a:lnTo>
                    <a:pt x="571" y="651"/>
                  </a:lnTo>
                  <a:lnTo>
                    <a:pt x="542" y="659"/>
                  </a:lnTo>
                  <a:lnTo>
                    <a:pt x="512" y="663"/>
                  </a:lnTo>
                  <a:lnTo>
                    <a:pt x="505" y="663"/>
                  </a:lnTo>
                  <a:lnTo>
                    <a:pt x="497" y="661"/>
                  </a:lnTo>
                  <a:lnTo>
                    <a:pt x="490" y="660"/>
                  </a:lnTo>
                  <a:lnTo>
                    <a:pt x="483" y="659"/>
                  </a:lnTo>
                  <a:lnTo>
                    <a:pt x="476" y="658"/>
                  </a:lnTo>
                  <a:lnTo>
                    <a:pt x="470" y="656"/>
                  </a:lnTo>
                  <a:lnTo>
                    <a:pt x="464" y="653"/>
                  </a:lnTo>
                  <a:lnTo>
                    <a:pt x="457" y="651"/>
                  </a:lnTo>
                  <a:lnTo>
                    <a:pt x="257" y="955"/>
                  </a:lnTo>
                  <a:lnTo>
                    <a:pt x="271" y="963"/>
                  </a:lnTo>
                  <a:lnTo>
                    <a:pt x="286" y="970"/>
                  </a:lnTo>
                  <a:lnTo>
                    <a:pt x="301" y="977"/>
                  </a:lnTo>
                  <a:lnTo>
                    <a:pt x="316" y="984"/>
                  </a:lnTo>
                  <a:lnTo>
                    <a:pt x="331" y="989"/>
                  </a:lnTo>
                  <a:lnTo>
                    <a:pt x="346" y="995"/>
                  </a:lnTo>
                  <a:lnTo>
                    <a:pt x="362" y="1000"/>
                  </a:lnTo>
                  <a:lnTo>
                    <a:pt x="378" y="1004"/>
                  </a:lnTo>
                  <a:lnTo>
                    <a:pt x="393" y="1009"/>
                  </a:lnTo>
                  <a:lnTo>
                    <a:pt x="411" y="1013"/>
                  </a:lnTo>
                  <a:lnTo>
                    <a:pt x="427" y="1016"/>
                  </a:lnTo>
                  <a:lnTo>
                    <a:pt x="443" y="1018"/>
                  </a:lnTo>
                  <a:lnTo>
                    <a:pt x="460" y="1021"/>
                  </a:lnTo>
                  <a:lnTo>
                    <a:pt x="478" y="1022"/>
                  </a:lnTo>
                  <a:lnTo>
                    <a:pt x="495" y="1023"/>
                  </a:lnTo>
                  <a:lnTo>
                    <a:pt x="512" y="1023"/>
                  </a:lnTo>
                  <a:lnTo>
                    <a:pt x="564" y="1021"/>
                  </a:lnTo>
                  <a:lnTo>
                    <a:pt x="615" y="1013"/>
                  </a:lnTo>
                  <a:lnTo>
                    <a:pt x="664" y="1000"/>
                  </a:lnTo>
                  <a:lnTo>
                    <a:pt x="711" y="983"/>
                  </a:lnTo>
                  <a:lnTo>
                    <a:pt x="755" y="961"/>
                  </a:lnTo>
                  <a:lnTo>
                    <a:pt x="798" y="935"/>
                  </a:lnTo>
                  <a:lnTo>
                    <a:pt x="837" y="907"/>
                  </a:lnTo>
                  <a:lnTo>
                    <a:pt x="873" y="873"/>
                  </a:lnTo>
                  <a:lnTo>
                    <a:pt x="906" y="836"/>
                  </a:lnTo>
                  <a:lnTo>
                    <a:pt x="935" y="797"/>
                  </a:lnTo>
                  <a:lnTo>
                    <a:pt x="962" y="756"/>
                  </a:lnTo>
                  <a:lnTo>
                    <a:pt x="982" y="711"/>
                  </a:lnTo>
                  <a:lnTo>
                    <a:pt x="1000" y="664"/>
                  </a:lnTo>
                  <a:lnTo>
                    <a:pt x="1012" y="614"/>
                  </a:lnTo>
                  <a:lnTo>
                    <a:pt x="1020" y="563"/>
                  </a:lnTo>
                  <a:lnTo>
                    <a:pt x="1023" y="5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8"/>
            <p:cNvSpPr>
              <a:spLocks/>
            </p:cNvSpPr>
            <p:nvPr/>
          </p:nvSpPr>
          <p:spPr bwMode="auto">
            <a:xfrm>
              <a:off x="935" y="2367"/>
              <a:ext cx="151" cy="151"/>
            </a:xfrm>
            <a:custGeom>
              <a:avLst/>
              <a:gdLst>
                <a:gd name="T0" fmla="*/ 11 w 302"/>
                <a:gd name="T1" fmla="*/ 122 h 302"/>
                <a:gd name="T2" fmla="*/ 32 w 302"/>
                <a:gd name="T3" fmla="*/ 70 h 302"/>
                <a:gd name="T4" fmla="*/ 70 w 302"/>
                <a:gd name="T5" fmla="*/ 32 h 302"/>
                <a:gd name="T6" fmla="*/ 122 w 302"/>
                <a:gd name="T7" fmla="*/ 10 h 302"/>
                <a:gd name="T8" fmla="*/ 180 w 302"/>
                <a:gd name="T9" fmla="*/ 10 h 302"/>
                <a:gd name="T10" fmla="*/ 231 w 302"/>
                <a:gd name="T11" fmla="*/ 32 h 302"/>
                <a:gd name="T12" fmla="*/ 270 w 302"/>
                <a:gd name="T13" fmla="*/ 70 h 302"/>
                <a:gd name="T14" fmla="*/ 291 w 302"/>
                <a:gd name="T15" fmla="*/ 122 h 302"/>
                <a:gd name="T16" fmla="*/ 291 w 302"/>
                <a:gd name="T17" fmla="*/ 179 h 302"/>
                <a:gd name="T18" fmla="*/ 270 w 302"/>
                <a:gd name="T19" fmla="*/ 230 h 302"/>
                <a:gd name="T20" fmla="*/ 231 w 302"/>
                <a:gd name="T21" fmla="*/ 269 h 302"/>
                <a:gd name="T22" fmla="*/ 180 w 302"/>
                <a:gd name="T23" fmla="*/ 290 h 302"/>
                <a:gd name="T24" fmla="*/ 144 w 302"/>
                <a:gd name="T25" fmla="*/ 293 h 302"/>
                <a:gd name="T26" fmla="*/ 130 w 302"/>
                <a:gd name="T27" fmla="*/ 292 h 302"/>
                <a:gd name="T28" fmla="*/ 118 w 302"/>
                <a:gd name="T29" fmla="*/ 290 h 302"/>
                <a:gd name="T30" fmla="*/ 106 w 302"/>
                <a:gd name="T31" fmla="*/ 287 h 302"/>
                <a:gd name="T32" fmla="*/ 96 w 302"/>
                <a:gd name="T33" fmla="*/ 290 h 302"/>
                <a:gd name="T34" fmla="*/ 109 w 302"/>
                <a:gd name="T35" fmla="*/ 295 h 302"/>
                <a:gd name="T36" fmla="*/ 122 w 302"/>
                <a:gd name="T37" fmla="*/ 298 h 302"/>
                <a:gd name="T38" fmla="*/ 136 w 302"/>
                <a:gd name="T39" fmla="*/ 300 h 302"/>
                <a:gd name="T40" fmla="*/ 151 w 302"/>
                <a:gd name="T41" fmla="*/ 302 h 302"/>
                <a:gd name="T42" fmla="*/ 210 w 302"/>
                <a:gd name="T43" fmla="*/ 290 h 302"/>
                <a:gd name="T44" fmla="*/ 258 w 302"/>
                <a:gd name="T45" fmla="*/ 257 h 302"/>
                <a:gd name="T46" fmla="*/ 291 w 302"/>
                <a:gd name="T47" fmla="*/ 209 h 302"/>
                <a:gd name="T48" fmla="*/ 302 w 302"/>
                <a:gd name="T49" fmla="*/ 151 h 302"/>
                <a:gd name="T50" fmla="*/ 291 w 302"/>
                <a:gd name="T51" fmla="*/ 92 h 302"/>
                <a:gd name="T52" fmla="*/ 258 w 302"/>
                <a:gd name="T53" fmla="*/ 44 h 302"/>
                <a:gd name="T54" fmla="*/ 210 w 302"/>
                <a:gd name="T55" fmla="*/ 11 h 302"/>
                <a:gd name="T56" fmla="*/ 151 w 302"/>
                <a:gd name="T57" fmla="*/ 0 h 302"/>
                <a:gd name="T58" fmla="*/ 92 w 302"/>
                <a:gd name="T59" fmla="*/ 11 h 302"/>
                <a:gd name="T60" fmla="*/ 45 w 302"/>
                <a:gd name="T61" fmla="*/ 44 h 302"/>
                <a:gd name="T62" fmla="*/ 12 w 302"/>
                <a:gd name="T63" fmla="*/ 92 h 302"/>
                <a:gd name="T64" fmla="*/ 0 w 302"/>
                <a:gd name="T65" fmla="*/ 151 h 302"/>
                <a:gd name="T66" fmla="*/ 7 w 302"/>
                <a:gd name="T67" fmla="*/ 196 h 302"/>
                <a:gd name="T68" fmla="*/ 26 w 302"/>
                <a:gd name="T69" fmla="*/ 235 h 302"/>
                <a:gd name="T70" fmla="*/ 55 w 302"/>
                <a:gd name="T71" fmla="*/ 267 h 302"/>
                <a:gd name="T72" fmla="*/ 92 w 302"/>
                <a:gd name="T73" fmla="*/ 290 h 302"/>
                <a:gd name="T74" fmla="*/ 79 w 302"/>
                <a:gd name="T75" fmla="*/ 274 h 302"/>
                <a:gd name="T76" fmla="*/ 46 w 302"/>
                <a:gd name="T77" fmla="*/ 247 h 302"/>
                <a:gd name="T78" fmla="*/ 22 w 302"/>
                <a:gd name="T79" fmla="*/ 213 h 302"/>
                <a:gd name="T80" fmla="*/ 9 w 302"/>
                <a:gd name="T81" fmla="*/ 173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02" h="302">
                  <a:moveTo>
                    <a:pt x="8" y="151"/>
                  </a:moveTo>
                  <a:lnTo>
                    <a:pt x="11" y="122"/>
                  </a:lnTo>
                  <a:lnTo>
                    <a:pt x="20" y="95"/>
                  </a:lnTo>
                  <a:lnTo>
                    <a:pt x="32" y="70"/>
                  </a:lnTo>
                  <a:lnTo>
                    <a:pt x="50" y="49"/>
                  </a:lnTo>
                  <a:lnTo>
                    <a:pt x="70" y="32"/>
                  </a:lnTo>
                  <a:lnTo>
                    <a:pt x="96" y="19"/>
                  </a:lnTo>
                  <a:lnTo>
                    <a:pt x="122" y="10"/>
                  </a:lnTo>
                  <a:lnTo>
                    <a:pt x="151" y="8"/>
                  </a:lnTo>
                  <a:lnTo>
                    <a:pt x="180" y="10"/>
                  </a:lnTo>
                  <a:lnTo>
                    <a:pt x="206" y="19"/>
                  </a:lnTo>
                  <a:lnTo>
                    <a:pt x="231" y="32"/>
                  </a:lnTo>
                  <a:lnTo>
                    <a:pt x="253" y="49"/>
                  </a:lnTo>
                  <a:lnTo>
                    <a:pt x="270" y="70"/>
                  </a:lnTo>
                  <a:lnTo>
                    <a:pt x="283" y="95"/>
                  </a:lnTo>
                  <a:lnTo>
                    <a:pt x="291" y="122"/>
                  </a:lnTo>
                  <a:lnTo>
                    <a:pt x="294" y="151"/>
                  </a:lnTo>
                  <a:lnTo>
                    <a:pt x="291" y="179"/>
                  </a:lnTo>
                  <a:lnTo>
                    <a:pt x="283" y="206"/>
                  </a:lnTo>
                  <a:lnTo>
                    <a:pt x="270" y="230"/>
                  </a:lnTo>
                  <a:lnTo>
                    <a:pt x="253" y="251"/>
                  </a:lnTo>
                  <a:lnTo>
                    <a:pt x="231" y="269"/>
                  </a:lnTo>
                  <a:lnTo>
                    <a:pt x="206" y="282"/>
                  </a:lnTo>
                  <a:lnTo>
                    <a:pt x="180" y="290"/>
                  </a:lnTo>
                  <a:lnTo>
                    <a:pt x="151" y="293"/>
                  </a:lnTo>
                  <a:lnTo>
                    <a:pt x="144" y="293"/>
                  </a:lnTo>
                  <a:lnTo>
                    <a:pt x="137" y="292"/>
                  </a:lnTo>
                  <a:lnTo>
                    <a:pt x="130" y="292"/>
                  </a:lnTo>
                  <a:lnTo>
                    <a:pt x="125" y="291"/>
                  </a:lnTo>
                  <a:lnTo>
                    <a:pt x="118" y="290"/>
                  </a:lnTo>
                  <a:lnTo>
                    <a:pt x="112" y="288"/>
                  </a:lnTo>
                  <a:lnTo>
                    <a:pt x="106" y="287"/>
                  </a:lnTo>
                  <a:lnTo>
                    <a:pt x="100" y="284"/>
                  </a:lnTo>
                  <a:lnTo>
                    <a:pt x="96" y="290"/>
                  </a:lnTo>
                  <a:lnTo>
                    <a:pt x="103" y="292"/>
                  </a:lnTo>
                  <a:lnTo>
                    <a:pt x="109" y="295"/>
                  </a:lnTo>
                  <a:lnTo>
                    <a:pt x="115" y="297"/>
                  </a:lnTo>
                  <a:lnTo>
                    <a:pt x="122" y="298"/>
                  </a:lnTo>
                  <a:lnTo>
                    <a:pt x="129" y="299"/>
                  </a:lnTo>
                  <a:lnTo>
                    <a:pt x="136" y="300"/>
                  </a:lnTo>
                  <a:lnTo>
                    <a:pt x="144" y="302"/>
                  </a:lnTo>
                  <a:lnTo>
                    <a:pt x="151" y="302"/>
                  </a:lnTo>
                  <a:lnTo>
                    <a:pt x="181" y="298"/>
                  </a:lnTo>
                  <a:lnTo>
                    <a:pt x="210" y="290"/>
                  </a:lnTo>
                  <a:lnTo>
                    <a:pt x="235" y="276"/>
                  </a:lnTo>
                  <a:lnTo>
                    <a:pt x="258" y="257"/>
                  </a:lnTo>
                  <a:lnTo>
                    <a:pt x="277" y="235"/>
                  </a:lnTo>
                  <a:lnTo>
                    <a:pt x="291" y="209"/>
                  </a:lnTo>
                  <a:lnTo>
                    <a:pt x="299" y="181"/>
                  </a:lnTo>
                  <a:lnTo>
                    <a:pt x="302" y="151"/>
                  </a:lnTo>
                  <a:lnTo>
                    <a:pt x="299" y="121"/>
                  </a:lnTo>
                  <a:lnTo>
                    <a:pt x="291" y="92"/>
                  </a:lnTo>
                  <a:lnTo>
                    <a:pt x="277" y="67"/>
                  </a:lnTo>
                  <a:lnTo>
                    <a:pt x="258" y="44"/>
                  </a:lnTo>
                  <a:lnTo>
                    <a:pt x="235" y="25"/>
                  </a:lnTo>
                  <a:lnTo>
                    <a:pt x="210" y="11"/>
                  </a:lnTo>
                  <a:lnTo>
                    <a:pt x="181" y="3"/>
                  </a:lnTo>
                  <a:lnTo>
                    <a:pt x="151" y="0"/>
                  </a:lnTo>
                  <a:lnTo>
                    <a:pt x="121" y="3"/>
                  </a:lnTo>
                  <a:lnTo>
                    <a:pt x="92" y="11"/>
                  </a:lnTo>
                  <a:lnTo>
                    <a:pt x="67" y="25"/>
                  </a:lnTo>
                  <a:lnTo>
                    <a:pt x="45" y="44"/>
                  </a:lnTo>
                  <a:lnTo>
                    <a:pt x="26" y="67"/>
                  </a:lnTo>
                  <a:lnTo>
                    <a:pt x="12" y="92"/>
                  </a:lnTo>
                  <a:lnTo>
                    <a:pt x="4" y="121"/>
                  </a:lnTo>
                  <a:lnTo>
                    <a:pt x="0" y="151"/>
                  </a:lnTo>
                  <a:lnTo>
                    <a:pt x="2" y="174"/>
                  </a:lnTo>
                  <a:lnTo>
                    <a:pt x="7" y="196"/>
                  </a:lnTo>
                  <a:lnTo>
                    <a:pt x="15" y="216"/>
                  </a:lnTo>
                  <a:lnTo>
                    <a:pt x="26" y="235"/>
                  </a:lnTo>
                  <a:lnTo>
                    <a:pt x="39" y="252"/>
                  </a:lnTo>
                  <a:lnTo>
                    <a:pt x="55" y="267"/>
                  </a:lnTo>
                  <a:lnTo>
                    <a:pt x="73" y="280"/>
                  </a:lnTo>
                  <a:lnTo>
                    <a:pt x="92" y="290"/>
                  </a:lnTo>
                  <a:lnTo>
                    <a:pt x="97" y="283"/>
                  </a:lnTo>
                  <a:lnTo>
                    <a:pt x="79" y="274"/>
                  </a:lnTo>
                  <a:lnTo>
                    <a:pt x="61" y="262"/>
                  </a:lnTo>
                  <a:lnTo>
                    <a:pt x="46" y="247"/>
                  </a:lnTo>
                  <a:lnTo>
                    <a:pt x="34" y="231"/>
                  </a:lnTo>
                  <a:lnTo>
                    <a:pt x="22" y="213"/>
                  </a:lnTo>
                  <a:lnTo>
                    <a:pt x="15" y="193"/>
                  </a:lnTo>
                  <a:lnTo>
                    <a:pt x="9" y="173"/>
                  </a:lnTo>
                  <a:lnTo>
                    <a:pt x="8" y="151"/>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9"/>
            <p:cNvSpPr>
              <a:spLocks/>
            </p:cNvSpPr>
            <p:nvPr/>
          </p:nvSpPr>
          <p:spPr bwMode="auto">
            <a:xfrm>
              <a:off x="939" y="2371"/>
              <a:ext cx="143" cy="143"/>
            </a:xfrm>
            <a:custGeom>
              <a:avLst/>
              <a:gdLst>
                <a:gd name="T0" fmla="*/ 283 w 286"/>
                <a:gd name="T1" fmla="*/ 114 h 285"/>
                <a:gd name="T2" fmla="*/ 262 w 286"/>
                <a:gd name="T3" fmla="*/ 62 h 285"/>
                <a:gd name="T4" fmla="*/ 223 w 286"/>
                <a:gd name="T5" fmla="*/ 24 h 285"/>
                <a:gd name="T6" fmla="*/ 172 w 286"/>
                <a:gd name="T7" fmla="*/ 2 h 285"/>
                <a:gd name="T8" fmla="*/ 114 w 286"/>
                <a:gd name="T9" fmla="*/ 2 h 285"/>
                <a:gd name="T10" fmla="*/ 62 w 286"/>
                <a:gd name="T11" fmla="*/ 24 h 285"/>
                <a:gd name="T12" fmla="*/ 24 w 286"/>
                <a:gd name="T13" fmla="*/ 62 h 285"/>
                <a:gd name="T14" fmla="*/ 3 w 286"/>
                <a:gd name="T15" fmla="*/ 114 h 285"/>
                <a:gd name="T16" fmla="*/ 1 w 286"/>
                <a:gd name="T17" fmla="*/ 165 h 285"/>
                <a:gd name="T18" fmla="*/ 14 w 286"/>
                <a:gd name="T19" fmla="*/ 205 h 285"/>
                <a:gd name="T20" fmla="*/ 38 w 286"/>
                <a:gd name="T21" fmla="*/ 239 h 285"/>
                <a:gd name="T22" fmla="*/ 71 w 286"/>
                <a:gd name="T23" fmla="*/ 266 h 285"/>
                <a:gd name="T24" fmla="*/ 98 w 286"/>
                <a:gd name="T25" fmla="*/ 264 h 285"/>
                <a:gd name="T26" fmla="*/ 64 w 286"/>
                <a:gd name="T27" fmla="*/ 245 h 285"/>
                <a:gd name="T28" fmla="*/ 37 w 286"/>
                <a:gd name="T29" fmla="*/ 216 h 285"/>
                <a:gd name="T30" fmla="*/ 20 w 286"/>
                <a:gd name="T31" fmla="*/ 182 h 285"/>
                <a:gd name="T32" fmla="*/ 14 w 286"/>
                <a:gd name="T33" fmla="*/ 143 h 285"/>
                <a:gd name="T34" fmla="*/ 24 w 286"/>
                <a:gd name="T35" fmla="*/ 92 h 285"/>
                <a:gd name="T36" fmla="*/ 52 w 286"/>
                <a:gd name="T37" fmla="*/ 52 h 285"/>
                <a:gd name="T38" fmla="*/ 92 w 286"/>
                <a:gd name="T39" fmla="*/ 24 h 285"/>
                <a:gd name="T40" fmla="*/ 143 w 286"/>
                <a:gd name="T41" fmla="*/ 14 h 285"/>
                <a:gd name="T42" fmla="*/ 194 w 286"/>
                <a:gd name="T43" fmla="*/ 24 h 285"/>
                <a:gd name="T44" fmla="*/ 234 w 286"/>
                <a:gd name="T45" fmla="*/ 52 h 285"/>
                <a:gd name="T46" fmla="*/ 262 w 286"/>
                <a:gd name="T47" fmla="*/ 92 h 285"/>
                <a:gd name="T48" fmla="*/ 272 w 286"/>
                <a:gd name="T49" fmla="*/ 143 h 285"/>
                <a:gd name="T50" fmla="*/ 262 w 286"/>
                <a:gd name="T51" fmla="*/ 193 h 285"/>
                <a:gd name="T52" fmla="*/ 234 w 286"/>
                <a:gd name="T53" fmla="*/ 234 h 285"/>
                <a:gd name="T54" fmla="*/ 194 w 286"/>
                <a:gd name="T55" fmla="*/ 261 h 285"/>
                <a:gd name="T56" fmla="*/ 143 w 286"/>
                <a:gd name="T57" fmla="*/ 272 h 285"/>
                <a:gd name="T58" fmla="*/ 132 w 286"/>
                <a:gd name="T59" fmla="*/ 272 h 285"/>
                <a:gd name="T60" fmla="*/ 121 w 286"/>
                <a:gd name="T61" fmla="*/ 269 h 285"/>
                <a:gd name="T62" fmla="*/ 110 w 286"/>
                <a:gd name="T63" fmla="*/ 267 h 285"/>
                <a:gd name="T64" fmla="*/ 99 w 286"/>
                <a:gd name="T65" fmla="*/ 264 h 285"/>
                <a:gd name="T66" fmla="*/ 98 w 286"/>
                <a:gd name="T67" fmla="*/ 279 h 285"/>
                <a:gd name="T68" fmla="*/ 110 w 286"/>
                <a:gd name="T69" fmla="*/ 282 h 285"/>
                <a:gd name="T70" fmla="*/ 122 w 286"/>
                <a:gd name="T71" fmla="*/ 284 h 285"/>
                <a:gd name="T72" fmla="*/ 136 w 286"/>
                <a:gd name="T73" fmla="*/ 285 h 285"/>
                <a:gd name="T74" fmla="*/ 172 w 286"/>
                <a:gd name="T75" fmla="*/ 282 h 285"/>
                <a:gd name="T76" fmla="*/ 223 w 286"/>
                <a:gd name="T77" fmla="*/ 261 h 285"/>
                <a:gd name="T78" fmla="*/ 262 w 286"/>
                <a:gd name="T79" fmla="*/ 222 h 285"/>
                <a:gd name="T80" fmla="*/ 283 w 286"/>
                <a:gd name="T81" fmla="*/ 171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6" h="285">
                  <a:moveTo>
                    <a:pt x="286" y="143"/>
                  </a:moveTo>
                  <a:lnTo>
                    <a:pt x="283" y="114"/>
                  </a:lnTo>
                  <a:lnTo>
                    <a:pt x="275" y="87"/>
                  </a:lnTo>
                  <a:lnTo>
                    <a:pt x="262" y="62"/>
                  </a:lnTo>
                  <a:lnTo>
                    <a:pt x="245" y="41"/>
                  </a:lnTo>
                  <a:lnTo>
                    <a:pt x="223" y="24"/>
                  </a:lnTo>
                  <a:lnTo>
                    <a:pt x="198" y="11"/>
                  </a:lnTo>
                  <a:lnTo>
                    <a:pt x="172" y="2"/>
                  </a:lnTo>
                  <a:lnTo>
                    <a:pt x="143" y="0"/>
                  </a:lnTo>
                  <a:lnTo>
                    <a:pt x="114" y="2"/>
                  </a:lnTo>
                  <a:lnTo>
                    <a:pt x="88" y="11"/>
                  </a:lnTo>
                  <a:lnTo>
                    <a:pt x="62" y="24"/>
                  </a:lnTo>
                  <a:lnTo>
                    <a:pt x="42" y="41"/>
                  </a:lnTo>
                  <a:lnTo>
                    <a:pt x="24" y="62"/>
                  </a:lnTo>
                  <a:lnTo>
                    <a:pt x="12" y="87"/>
                  </a:lnTo>
                  <a:lnTo>
                    <a:pt x="3" y="114"/>
                  </a:lnTo>
                  <a:lnTo>
                    <a:pt x="0" y="143"/>
                  </a:lnTo>
                  <a:lnTo>
                    <a:pt x="1" y="165"/>
                  </a:lnTo>
                  <a:lnTo>
                    <a:pt x="7" y="185"/>
                  </a:lnTo>
                  <a:lnTo>
                    <a:pt x="14" y="205"/>
                  </a:lnTo>
                  <a:lnTo>
                    <a:pt x="26" y="223"/>
                  </a:lnTo>
                  <a:lnTo>
                    <a:pt x="38" y="239"/>
                  </a:lnTo>
                  <a:lnTo>
                    <a:pt x="53" y="254"/>
                  </a:lnTo>
                  <a:lnTo>
                    <a:pt x="71" y="266"/>
                  </a:lnTo>
                  <a:lnTo>
                    <a:pt x="89" y="275"/>
                  </a:lnTo>
                  <a:lnTo>
                    <a:pt x="98" y="264"/>
                  </a:lnTo>
                  <a:lnTo>
                    <a:pt x="81" y="256"/>
                  </a:lnTo>
                  <a:lnTo>
                    <a:pt x="64" y="245"/>
                  </a:lnTo>
                  <a:lnTo>
                    <a:pt x="50" y="231"/>
                  </a:lnTo>
                  <a:lnTo>
                    <a:pt x="37" y="216"/>
                  </a:lnTo>
                  <a:lnTo>
                    <a:pt x="28" y="200"/>
                  </a:lnTo>
                  <a:lnTo>
                    <a:pt x="20" y="182"/>
                  </a:lnTo>
                  <a:lnTo>
                    <a:pt x="15" y="163"/>
                  </a:lnTo>
                  <a:lnTo>
                    <a:pt x="14" y="143"/>
                  </a:lnTo>
                  <a:lnTo>
                    <a:pt x="16" y="116"/>
                  </a:lnTo>
                  <a:lnTo>
                    <a:pt x="24" y="92"/>
                  </a:lnTo>
                  <a:lnTo>
                    <a:pt x="36" y="70"/>
                  </a:lnTo>
                  <a:lnTo>
                    <a:pt x="52" y="52"/>
                  </a:lnTo>
                  <a:lnTo>
                    <a:pt x="71" y="36"/>
                  </a:lnTo>
                  <a:lnTo>
                    <a:pt x="92" y="24"/>
                  </a:lnTo>
                  <a:lnTo>
                    <a:pt x="117" y="16"/>
                  </a:lnTo>
                  <a:lnTo>
                    <a:pt x="143" y="14"/>
                  </a:lnTo>
                  <a:lnTo>
                    <a:pt x="170" y="16"/>
                  </a:lnTo>
                  <a:lnTo>
                    <a:pt x="194" y="24"/>
                  </a:lnTo>
                  <a:lnTo>
                    <a:pt x="216" y="36"/>
                  </a:lnTo>
                  <a:lnTo>
                    <a:pt x="234" y="52"/>
                  </a:lnTo>
                  <a:lnTo>
                    <a:pt x="250" y="70"/>
                  </a:lnTo>
                  <a:lnTo>
                    <a:pt x="262" y="92"/>
                  </a:lnTo>
                  <a:lnTo>
                    <a:pt x="270" y="116"/>
                  </a:lnTo>
                  <a:lnTo>
                    <a:pt x="272" y="143"/>
                  </a:lnTo>
                  <a:lnTo>
                    <a:pt x="270" y="169"/>
                  </a:lnTo>
                  <a:lnTo>
                    <a:pt x="262" y="193"/>
                  </a:lnTo>
                  <a:lnTo>
                    <a:pt x="250" y="215"/>
                  </a:lnTo>
                  <a:lnTo>
                    <a:pt x="234" y="234"/>
                  </a:lnTo>
                  <a:lnTo>
                    <a:pt x="216" y="250"/>
                  </a:lnTo>
                  <a:lnTo>
                    <a:pt x="194" y="261"/>
                  </a:lnTo>
                  <a:lnTo>
                    <a:pt x="170" y="269"/>
                  </a:lnTo>
                  <a:lnTo>
                    <a:pt x="143" y="272"/>
                  </a:lnTo>
                  <a:lnTo>
                    <a:pt x="137" y="272"/>
                  </a:lnTo>
                  <a:lnTo>
                    <a:pt x="132" y="272"/>
                  </a:lnTo>
                  <a:lnTo>
                    <a:pt x="126" y="270"/>
                  </a:lnTo>
                  <a:lnTo>
                    <a:pt x="121" y="269"/>
                  </a:lnTo>
                  <a:lnTo>
                    <a:pt x="115" y="268"/>
                  </a:lnTo>
                  <a:lnTo>
                    <a:pt x="110" y="267"/>
                  </a:lnTo>
                  <a:lnTo>
                    <a:pt x="105" y="266"/>
                  </a:lnTo>
                  <a:lnTo>
                    <a:pt x="99" y="264"/>
                  </a:lnTo>
                  <a:lnTo>
                    <a:pt x="92" y="276"/>
                  </a:lnTo>
                  <a:lnTo>
                    <a:pt x="98" y="279"/>
                  </a:lnTo>
                  <a:lnTo>
                    <a:pt x="104" y="280"/>
                  </a:lnTo>
                  <a:lnTo>
                    <a:pt x="110" y="282"/>
                  </a:lnTo>
                  <a:lnTo>
                    <a:pt x="117" y="283"/>
                  </a:lnTo>
                  <a:lnTo>
                    <a:pt x="122" y="284"/>
                  </a:lnTo>
                  <a:lnTo>
                    <a:pt x="129" y="284"/>
                  </a:lnTo>
                  <a:lnTo>
                    <a:pt x="136" y="285"/>
                  </a:lnTo>
                  <a:lnTo>
                    <a:pt x="143" y="285"/>
                  </a:lnTo>
                  <a:lnTo>
                    <a:pt x="172" y="282"/>
                  </a:lnTo>
                  <a:lnTo>
                    <a:pt x="198" y="274"/>
                  </a:lnTo>
                  <a:lnTo>
                    <a:pt x="223" y="261"/>
                  </a:lnTo>
                  <a:lnTo>
                    <a:pt x="245" y="243"/>
                  </a:lnTo>
                  <a:lnTo>
                    <a:pt x="262" y="222"/>
                  </a:lnTo>
                  <a:lnTo>
                    <a:pt x="275" y="198"/>
                  </a:lnTo>
                  <a:lnTo>
                    <a:pt x="283" y="171"/>
                  </a:lnTo>
                  <a:lnTo>
                    <a:pt x="286" y="1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10"/>
            <p:cNvSpPr>
              <a:spLocks/>
            </p:cNvSpPr>
            <p:nvPr/>
          </p:nvSpPr>
          <p:spPr bwMode="auto">
            <a:xfrm>
              <a:off x="864" y="2666"/>
              <a:ext cx="15" cy="15"/>
            </a:xfrm>
            <a:custGeom>
              <a:avLst/>
              <a:gdLst>
                <a:gd name="T0" fmla="*/ 15 w 30"/>
                <a:gd name="T1" fmla="*/ 0 h 31"/>
                <a:gd name="T2" fmla="*/ 0 w 30"/>
                <a:gd name="T3" fmla="*/ 22 h 31"/>
                <a:gd name="T4" fmla="*/ 4 w 30"/>
                <a:gd name="T5" fmla="*/ 25 h 31"/>
                <a:gd name="T6" fmla="*/ 9 w 30"/>
                <a:gd name="T7" fmla="*/ 27 h 31"/>
                <a:gd name="T8" fmla="*/ 12 w 30"/>
                <a:gd name="T9" fmla="*/ 29 h 31"/>
                <a:gd name="T10" fmla="*/ 15 w 30"/>
                <a:gd name="T11" fmla="*/ 31 h 31"/>
                <a:gd name="T12" fmla="*/ 30 w 30"/>
                <a:gd name="T13" fmla="*/ 8 h 31"/>
                <a:gd name="T14" fmla="*/ 27 w 30"/>
                <a:gd name="T15" fmla="*/ 6 h 31"/>
                <a:gd name="T16" fmla="*/ 23 w 30"/>
                <a:gd name="T17" fmla="*/ 5 h 31"/>
                <a:gd name="T18" fmla="*/ 19 w 30"/>
                <a:gd name="T19" fmla="*/ 3 h 31"/>
                <a:gd name="T20" fmla="*/ 15 w 30"/>
                <a:gd name="T21"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 h="31">
                  <a:moveTo>
                    <a:pt x="15" y="0"/>
                  </a:moveTo>
                  <a:lnTo>
                    <a:pt x="0" y="22"/>
                  </a:lnTo>
                  <a:lnTo>
                    <a:pt x="4" y="25"/>
                  </a:lnTo>
                  <a:lnTo>
                    <a:pt x="9" y="27"/>
                  </a:lnTo>
                  <a:lnTo>
                    <a:pt x="12" y="29"/>
                  </a:lnTo>
                  <a:lnTo>
                    <a:pt x="15" y="31"/>
                  </a:lnTo>
                  <a:lnTo>
                    <a:pt x="30" y="8"/>
                  </a:lnTo>
                  <a:lnTo>
                    <a:pt x="27" y="6"/>
                  </a:lnTo>
                  <a:lnTo>
                    <a:pt x="23" y="5"/>
                  </a:lnTo>
                  <a:lnTo>
                    <a:pt x="19" y="3"/>
                  </a:lnTo>
                  <a:lnTo>
                    <a:pt x="1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11"/>
            <p:cNvSpPr>
              <a:spLocks/>
            </p:cNvSpPr>
            <p:nvPr/>
          </p:nvSpPr>
          <p:spPr bwMode="auto">
            <a:xfrm>
              <a:off x="872" y="2660"/>
              <a:ext cx="11" cy="10"/>
            </a:xfrm>
            <a:custGeom>
              <a:avLst/>
              <a:gdLst>
                <a:gd name="T0" fmla="*/ 23 w 23"/>
                <a:gd name="T1" fmla="*/ 8 h 19"/>
                <a:gd name="T2" fmla="*/ 20 w 23"/>
                <a:gd name="T3" fmla="*/ 6 h 19"/>
                <a:gd name="T4" fmla="*/ 17 w 23"/>
                <a:gd name="T5" fmla="*/ 3 h 19"/>
                <a:gd name="T6" fmla="*/ 13 w 23"/>
                <a:gd name="T7" fmla="*/ 2 h 19"/>
                <a:gd name="T8" fmla="*/ 10 w 23"/>
                <a:gd name="T9" fmla="*/ 0 h 19"/>
                <a:gd name="T10" fmla="*/ 0 w 23"/>
                <a:gd name="T11" fmla="*/ 11 h 19"/>
                <a:gd name="T12" fmla="*/ 4 w 23"/>
                <a:gd name="T13" fmla="*/ 14 h 19"/>
                <a:gd name="T14" fmla="*/ 8 w 23"/>
                <a:gd name="T15" fmla="*/ 16 h 19"/>
                <a:gd name="T16" fmla="*/ 12 w 23"/>
                <a:gd name="T17" fmla="*/ 17 h 19"/>
                <a:gd name="T18" fmla="*/ 15 w 23"/>
                <a:gd name="T19" fmla="*/ 19 h 19"/>
                <a:gd name="T20" fmla="*/ 23 w 23"/>
                <a:gd name="T21" fmla="*/ 8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 h="19">
                  <a:moveTo>
                    <a:pt x="23" y="8"/>
                  </a:moveTo>
                  <a:lnTo>
                    <a:pt x="20" y="6"/>
                  </a:lnTo>
                  <a:lnTo>
                    <a:pt x="17" y="3"/>
                  </a:lnTo>
                  <a:lnTo>
                    <a:pt x="13" y="2"/>
                  </a:lnTo>
                  <a:lnTo>
                    <a:pt x="10" y="0"/>
                  </a:lnTo>
                  <a:lnTo>
                    <a:pt x="0" y="11"/>
                  </a:lnTo>
                  <a:lnTo>
                    <a:pt x="4" y="14"/>
                  </a:lnTo>
                  <a:lnTo>
                    <a:pt x="8" y="16"/>
                  </a:lnTo>
                  <a:lnTo>
                    <a:pt x="12" y="17"/>
                  </a:lnTo>
                  <a:lnTo>
                    <a:pt x="15" y="19"/>
                  </a:lnTo>
                  <a:lnTo>
                    <a:pt x="23" y="8"/>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12"/>
            <p:cNvSpPr>
              <a:spLocks/>
            </p:cNvSpPr>
            <p:nvPr/>
          </p:nvSpPr>
          <p:spPr bwMode="auto">
            <a:xfrm>
              <a:off x="876" y="2512"/>
              <a:ext cx="107" cy="152"/>
            </a:xfrm>
            <a:custGeom>
              <a:avLst/>
              <a:gdLst>
                <a:gd name="T0" fmla="*/ 209 w 213"/>
                <a:gd name="T1" fmla="*/ 0 h 304"/>
                <a:gd name="T2" fmla="*/ 0 w 213"/>
                <a:gd name="T3" fmla="*/ 296 h 304"/>
                <a:gd name="T4" fmla="*/ 3 w 213"/>
                <a:gd name="T5" fmla="*/ 298 h 304"/>
                <a:gd name="T6" fmla="*/ 7 w 213"/>
                <a:gd name="T7" fmla="*/ 299 h 304"/>
                <a:gd name="T8" fmla="*/ 10 w 213"/>
                <a:gd name="T9" fmla="*/ 302 h 304"/>
                <a:gd name="T10" fmla="*/ 13 w 213"/>
                <a:gd name="T11" fmla="*/ 304 h 304"/>
                <a:gd name="T12" fmla="*/ 213 w 213"/>
                <a:gd name="T13" fmla="*/ 0 h 304"/>
                <a:gd name="T14" fmla="*/ 212 w 213"/>
                <a:gd name="T15" fmla="*/ 0 h 304"/>
                <a:gd name="T16" fmla="*/ 212 w 213"/>
                <a:gd name="T17" fmla="*/ 0 h 304"/>
                <a:gd name="T18" fmla="*/ 211 w 213"/>
                <a:gd name="T19" fmla="*/ 0 h 304"/>
                <a:gd name="T20" fmla="*/ 209 w 213"/>
                <a:gd name="T21"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3" h="304">
                  <a:moveTo>
                    <a:pt x="209" y="0"/>
                  </a:moveTo>
                  <a:lnTo>
                    <a:pt x="0" y="296"/>
                  </a:lnTo>
                  <a:lnTo>
                    <a:pt x="3" y="298"/>
                  </a:lnTo>
                  <a:lnTo>
                    <a:pt x="7" y="299"/>
                  </a:lnTo>
                  <a:lnTo>
                    <a:pt x="10" y="302"/>
                  </a:lnTo>
                  <a:lnTo>
                    <a:pt x="13" y="304"/>
                  </a:lnTo>
                  <a:lnTo>
                    <a:pt x="213" y="0"/>
                  </a:lnTo>
                  <a:lnTo>
                    <a:pt x="212" y="0"/>
                  </a:lnTo>
                  <a:lnTo>
                    <a:pt x="212" y="0"/>
                  </a:lnTo>
                  <a:lnTo>
                    <a:pt x="211" y="0"/>
                  </a:lnTo>
                  <a:lnTo>
                    <a:pt x="20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13"/>
            <p:cNvSpPr>
              <a:spLocks/>
            </p:cNvSpPr>
            <p:nvPr/>
          </p:nvSpPr>
          <p:spPr bwMode="auto">
            <a:xfrm>
              <a:off x="981" y="2509"/>
              <a:ext cx="4" cy="3"/>
            </a:xfrm>
            <a:custGeom>
              <a:avLst/>
              <a:gdLst>
                <a:gd name="T0" fmla="*/ 8 w 8"/>
                <a:gd name="T1" fmla="*/ 1 h 7"/>
                <a:gd name="T2" fmla="*/ 7 w 8"/>
                <a:gd name="T3" fmla="*/ 1 h 7"/>
                <a:gd name="T4" fmla="*/ 7 w 8"/>
                <a:gd name="T5" fmla="*/ 0 h 7"/>
                <a:gd name="T6" fmla="*/ 6 w 8"/>
                <a:gd name="T7" fmla="*/ 0 h 7"/>
                <a:gd name="T8" fmla="*/ 5 w 8"/>
                <a:gd name="T9" fmla="*/ 0 h 7"/>
                <a:gd name="T10" fmla="*/ 0 w 8"/>
                <a:gd name="T11" fmla="*/ 7 h 7"/>
                <a:gd name="T12" fmla="*/ 2 w 8"/>
                <a:gd name="T13" fmla="*/ 7 h 7"/>
                <a:gd name="T14" fmla="*/ 3 w 8"/>
                <a:gd name="T15" fmla="*/ 7 h 7"/>
                <a:gd name="T16" fmla="*/ 3 w 8"/>
                <a:gd name="T17" fmla="*/ 7 h 7"/>
                <a:gd name="T18" fmla="*/ 4 w 8"/>
                <a:gd name="T19" fmla="*/ 7 h 7"/>
                <a:gd name="T20" fmla="*/ 8 w 8"/>
                <a:gd name="T21"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 h="7">
                  <a:moveTo>
                    <a:pt x="8" y="1"/>
                  </a:moveTo>
                  <a:lnTo>
                    <a:pt x="7" y="1"/>
                  </a:lnTo>
                  <a:lnTo>
                    <a:pt x="7" y="0"/>
                  </a:lnTo>
                  <a:lnTo>
                    <a:pt x="6" y="0"/>
                  </a:lnTo>
                  <a:lnTo>
                    <a:pt x="5" y="0"/>
                  </a:lnTo>
                  <a:lnTo>
                    <a:pt x="0" y="7"/>
                  </a:lnTo>
                  <a:lnTo>
                    <a:pt x="2" y="7"/>
                  </a:lnTo>
                  <a:lnTo>
                    <a:pt x="3" y="7"/>
                  </a:lnTo>
                  <a:lnTo>
                    <a:pt x="3" y="7"/>
                  </a:lnTo>
                  <a:lnTo>
                    <a:pt x="4" y="7"/>
                  </a:lnTo>
                  <a:lnTo>
                    <a:pt x="8" y="1"/>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14"/>
            <p:cNvSpPr>
              <a:spLocks/>
            </p:cNvSpPr>
            <p:nvPr/>
          </p:nvSpPr>
          <p:spPr bwMode="auto">
            <a:xfrm>
              <a:off x="983" y="2503"/>
              <a:ext cx="6" cy="6"/>
            </a:xfrm>
            <a:custGeom>
              <a:avLst/>
              <a:gdLst>
                <a:gd name="T0" fmla="*/ 9 w 10"/>
                <a:gd name="T1" fmla="*/ 0 h 12"/>
                <a:gd name="T2" fmla="*/ 0 w 10"/>
                <a:gd name="T3" fmla="*/ 11 h 12"/>
                <a:gd name="T4" fmla="*/ 1 w 10"/>
                <a:gd name="T5" fmla="*/ 11 h 12"/>
                <a:gd name="T6" fmla="*/ 2 w 10"/>
                <a:gd name="T7" fmla="*/ 11 h 12"/>
                <a:gd name="T8" fmla="*/ 2 w 10"/>
                <a:gd name="T9" fmla="*/ 12 h 12"/>
                <a:gd name="T10" fmla="*/ 3 w 10"/>
                <a:gd name="T11" fmla="*/ 12 h 12"/>
                <a:gd name="T12" fmla="*/ 10 w 10"/>
                <a:gd name="T13" fmla="*/ 0 h 12"/>
                <a:gd name="T14" fmla="*/ 10 w 10"/>
                <a:gd name="T15" fmla="*/ 0 h 12"/>
                <a:gd name="T16" fmla="*/ 10 w 10"/>
                <a:gd name="T17" fmla="*/ 0 h 12"/>
                <a:gd name="T18" fmla="*/ 9 w 10"/>
                <a:gd name="T19" fmla="*/ 0 h 12"/>
                <a:gd name="T20" fmla="*/ 9 w 10"/>
                <a:gd name="T21"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12">
                  <a:moveTo>
                    <a:pt x="9" y="0"/>
                  </a:moveTo>
                  <a:lnTo>
                    <a:pt x="0" y="11"/>
                  </a:lnTo>
                  <a:lnTo>
                    <a:pt x="1" y="11"/>
                  </a:lnTo>
                  <a:lnTo>
                    <a:pt x="2" y="11"/>
                  </a:lnTo>
                  <a:lnTo>
                    <a:pt x="2" y="12"/>
                  </a:lnTo>
                  <a:lnTo>
                    <a:pt x="3" y="12"/>
                  </a:lnTo>
                  <a:lnTo>
                    <a:pt x="10" y="0"/>
                  </a:lnTo>
                  <a:lnTo>
                    <a:pt x="10" y="0"/>
                  </a:lnTo>
                  <a:lnTo>
                    <a:pt x="10" y="0"/>
                  </a:lnTo>
                  <a:lnTo>
                    <a:pt x="9" y="0"/>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27"/>
            <p:cNvSpPr>
              <a:spLocks/>
            </p:cNvSpPr>
            <p:nvPr/>
          </p:nvSpPr>
          <p:spPr bwMode="auto">
            <a:xfrm>
              <a:off x="843" y="2217"/>
              <a:ext cx="126" cy="160"/>
            </a:xfrm>
            <a:custGeom>
              <a:avLst/>
              <a:gdLst>
                <a:gd name="T0" fmla="*/ 137 w 251"/>
                <a:gd name="T1" fmla="*/ 0 h 319"/>
                <a:gd name="T2" fmla="*/ 136 w 251"/>
                <a:gd name="T3" fmla="*/ 0 h 319"/>
                <a:gd name="T4" fmla="*/ 131 w 251"/>
                <a:gd name="T5" fmla="*/ 2 h 319"/>
                <a:gd name="T6" fmla="*/ 126 w 251"/>
                <a:gd name="T7" fmla="*/ 3 h 319"/>
                <a:gd name="T8" fmla="*/ 117 w 251"/>
                <a:gd name="T9" fmla="*/ 5 h 319"/>
                <a:gd name="T10" fmla="*/ 107 w 251"/>
                <a:gd name="T11" fmla="*/ 10 h 319"/>
                <a:gd name="T12" fmla="*/ 96 w 251"/>
                <a:gd name="T13" fmla="*/ 14 h 319"/>
                <a:gd name="T14" fmla="*/ 83 w 251"/>
                <a:gd name="T15" fmla="*/ 20 h 319"/>
                <a:gd name="T16" fmla="*/ 69 w 251"/>
                <a:gd name="T17" fmla="*/ 28 h 319"/>
                <a:gd name="T18" fmla="*/ 55 w 251"/>
                <a:gd name="T19" fmla="*/ 37 h 319"/>
                <a:gd name="T20" fmla="*/ 43 w 251"/>
                <a:gd name="T21" fmla="*/ 48 h 319"/>
                <a:gd name="T22" fmla="*/ 31 w 251"/>
                <a:gd name="T23" fmla="*/ 58 h 319"/>
                <a:gd name="T24" fmla="*/ 21 w 251"/>
                <a:gd name="T25" fmla="*/ 67 h 319"/>
                <a:gd name="T26" fmla="*/ 11 w 251"/>
                <a:gd name="T27" fmla="*/ 76 h 319"/>
                <a:gd name="T28" fmla="*/ 6 w 251"/>
                <a:gd name="T29" fmla="*/ 83 h 319"/>
                <a:gd name="T30" fmla="*/ 1 w 251"/>
                <a:gd name="T31" fmla="*/ 88 h 319"/>
                <a:gd name="T32" fmla="*/ 0 w 251"/>
                <a:gd name="T33" fmla="*/ 89 h 319"/>
                <a:gd name="T34" fmla="*/ 198 w 251"/>
                <a:gd name="T35" fmla="*/ 319 h 319"/>
                <a:gd name="T36" fmla="*/ 200 w 251"/>
                <a:gd name="T37" fmla="*/ 317 h 319"/>
                <a:gd name="T38" fmla="*/ 206 w 251"/>
                <a:gd name="T39" fmla="*/ 311 h 319"/>
                <a:gd name="T40" fmla="*/ 213 w 251"/>
                <a:gd name="T41" fmla="*/ 303 h 319"/>
                <a:gd name="T42" fmla="*/ 221 w 251"/>
                <a:gd name="T43" fmla="*/ 298 h 319"/>
                <a:gd name="T44" fmla="*/ 230 w 251"/>
                <a:gd name="T45" fmla="*/ 292 h 319"/>
                <a:gd name="T46" fmla="*/ 240 w 251"/>
                <a:gd name="T47" fmla="*/ 288 h 319"/>
                <a:gd name="T48" fmla="*/ 248 w 251"/>
                <a:gd name="T49" fmla="*/ 286 h 319"/>
                <a:gd name="T50" fmla="*/ 251 w 251"/>
                <a:gd name="T51" fmla="*/ 285 h 319"/>
                <a:gd name="T52" fmla="*/ 137 w 251"/>
                <a:gd name="T53" fmla="*/ 0 h 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51" h="319">
                  <a:moveTo>
                    <a:pt x="137" y="0"/>
                  </a:moveTo>
                  <a:lnTo>
                    <a:pt x="136" y="0"/>
                  </a:lnTo>
                  <a:lnTo>
                    <a:pt x="131" y="2"/>
                  </a:lnTo>
                  <a:lnTo>
                    <a:pt x="126" y="3"/>
                  </a:lnTo>
                  <a:lnTo>
                    <a:pt x="117" y="5"/>
                  </a:lnTo>
                  <a:lnTo>
                    <a:pt x="107" y="10"/>
                  </a:lnTo>
                  <a:lnTo>
                    <a:pt x="96" y="14"/>
                  </a:lnTo>
                  <a:lnTo>
                    <a:pt x="83" y="20"/>
                  </a:lnTo>
                  <a:lnTo>
                    <a:pt x="69" y="28"/>
                  </a:lnTo>
                  <a:lnTo>
                    <a:pt x="55" y="37"/>
                  </a:lnTo>
                  <a:lnTo>
                    <a:pt x="43" y="48"/>
                  </a:lnTo>
                  <a:lnTo>
                    <a:pt x="31" y="58"/>
                  </a:lnTo>
                  <a:lnTo>
                    <a:pt x="21" y="67"/>
                  </a:lnTo>
                  <a:lnTo>
                    <a:pt x="11" y="76"/>
                  </a:lnTo>
                  <a:lnTo>
                    <a:pt x="6" y="83"/>
                  </a:lnTo>
                  <a:lnTo>
                    <a:pt x="1" y="88"/>
                  </a:lnTo>
                  <a:lnTo>
                    <a:pt x="0" y="89"/>
                  </a:lnTo>
                  <a:lnTo>
                    <a:pt x="198" y="319"/>
                  </a:lnTo>
                  <a:lnTo>
                    <a:pt x="200" y="317"/>
                  </a:lnTo>
                  <a:lnTo>
                    <a:pt x="206" y="311"/>
                  </a:lnTo>
                  <a:lnTo>
                    <a:pt x="213" y="303"/>
                  </a:lnTo>
                  <a:lnTo>
                    <a:pt x="221" y="298"/>
                  </a:lnTo>
                  <a:lnTo>
                    <a:pt x="230" y="292"/>
                  </a:lnTo>
                  <a:lnTo>
                    <a:pt x="240" y="288"/>
                  </a:lnTo>
                  <a:lnTo>
                    <a:pt x="248" y="286"/>
                  </a:lnTo>
                  <a:lnTo>
                    <a:pt x="251" y="285"/>
                  </a:lnTo>
                  <a:lnTo>
                    <a:pt x="137" y="0"/>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28"/>
            <p:cNvSpPr>
              <a:spLocks/>
            </p:cNvSpPr>
            <p:nvPr/>
          </p:nvSpPr>
          <p:spPr bwMode="auto">
            <a:xfrm>
              <a:off x="1042" y="2511"/>
              <a:ext cx="128" cy="159"/>
            </a:xfrm>
            <a:custGeom>
              <a:avLst/>
              <a:gdLst>
                <a:gd name="T0" fmla="*/ 121 w 256"/>
                <a:gd name="T1" fmla="*/ 318 h 318"/>
                <a:gd name="T2" fmla="*/ 123 w 256"/>
                <a:gd name="T3" fmla="*/ 318 h 318"/>
                <a:gd name="T4" fmla="*/ 127 w 256"/>
                <a:gd name="T5" fmla="*/ 316 h 318"/>
                <a:gd name="T6" fmla="*/ 133 w 256"/>
                <a:gd name="T7" fmla="*/ 314 h 318"/>
                <a:gd name="T8" fmla="*/ 142 w 256"/>
                <a:gd name="T9" fmla="*/ 312 h 318"/>
                <a:gd name="T10" fmla="*/ 151 w 256"/>
                <a:gd name="T11" fmla="*/ 307 h 318"/>
                <a:gd name="T12" fmla="*/ 163 w 256"/>
                <a:gd name="T13" fmla="*/ 303 h 318"/>
                <a:gd name="T14" fmla="*/ 176 w 256"/>
                <a:gd name="T15" fmla="*/ 296 h 318"/>
                <a:gd name="T16" fmla="*/ 189 w 256"/>
                <a:gd name="T17" fmla="*/ 288 h 318"/>
                <a:gd name="T18" fmla="*/ 203 w 256"/>
                <a:gd name="T19" fmla="*/ 278 h 318"/>
                <a:gd name="T20" fmla="*/ 216 w 256"/>
                <a:gd name="T21" fmla="*/ 268 h 318"/>
                <a:gd name="T22" fmla="*/ 227 w 256"/>
                <a:gd name="T23" fmla="*/ 258 h 318"/>
                <a:gd name="T24" fmla="*/ 237 w 256"/>
                <a:gd name="T25" fmla="*/ 247 h 318"/>
                <a:gd name="T26" fmla="*/ 245 w 256"/>
                <a:gd name="T27" fmla="*/ 239 h 318"/>
                <a:gd name="T28" fmla="*/ 252 w 256"/>
                <a:gd name="T29" fmla="*/ 231 h 318"/>
                <a:gd name="T30" fmla="*/ 255 w 256"/>
                <a:gd name="T31" fmla="*/ 227 h 318"/>
                <a:gd name="T32" fmla="*/ 256 w 256"/>
                <a:gd name="T33" fmla="*/ 226 h 318"/>
                <a:gd name="T34" fmla="*/ 52 w 256"/>
                <a:gd name="T35" fmla="*/ 0 h 318"/>
                <a:gd name="T36" fmla="*/ 50 w 256"/>
                <a:gd name="T37" fmla="*/ 2 h 318"/>
                <a:gd name="T38" fmla="*/ 45 w 256"/>
                <a:gd name="T39" fmla="*/ 8 h 318"/>
                <a:gd name="T40" fmla="*/ 38 w 256"/>
                <a:gd name="T41" fmla="*/ 16 h 318"/>
                <a:gd name="T42" fmla="*/ 30 w 256"/>
                <a:gd name="T43" fmla="*/ 23 h 318"/>
                <a:gd name="T44" fmla="*/ 22 w 256"/>
                <a:gd name="T45" fmla="*/ 29 h 318"/>
                <a:gd name="T46" fmla="*/ 12 w 256"/>
                <a:gd name="T47" fmla="*/ 33 h 318"/>
                <a:gd name="T48" fmla="*/ 4 w 256"/>
                <a:gd name="T49" fmla="*/ 36 h 318"/>
                <a:gd name="T50" fmla="*/ 0 w 256"/>
                <a:gd name="T51" fmla="*/ 37 h 318"/>
                <a:gd name="T52" fmla="*/ 121 w 256"/>
                <a:gd name="T53" fmla="*/ 318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56" h="318">
                  <a:moveTo>
                    <a:pt x="121" y="318"/>
                  </a:moveTo>
                  <a:lnTo>
                    <a:pt x="123" y="318"/>
                  </a:lnTo>
                  <a:lnTo>
                    <a:pt x="127" y="316"/>
                  </a:lnTo>
                  <a:lnTo>
                    <a:pt x="133" y="314"/>
                  </a:lnTo>
                  <a:lnTo>
                    <a:pt x="142" y="312"/>
                  </a:lnTo>
                  <a:lnTo>
                    <a:pt x="151" y="307"/>
                  </a:lnTo>
                  <a:lnTo>
                    <a:pt x="163" y="303"/>
                  </a:lnTo>
                  <a:lnTo>
                    <a:pt x="176" y="296"/>
                  </a:lnTo>
                  <a:lnTo>
                    <a:pt x="189" y="288"/>
                  </a:lnTo>
                  <a:lnTo>
                    <a:pt x="203" y="278"/>
                  </a:lnTo>
                  <a:lnTo>
                    <a:pt x="216" y="268"/>
                  </a:lnTo>
                  <a:lnTo>
                    <a:pt x="227" y="258"/>
                  </a:lnTo>
                  <a:lnTo>
                    <a:pt x="237" y="247"/>
                  </a:lnTo>
                  <a:lnTo>
                    <a:pt x="245" y="239"/>
                  </a:lnTo>
                  <a:lnTo>
                    <a:pt x="252" y="231"/>
                  </a:lnTo>
                  <a:lnTo>
                    <a:pt x="255" y="227"/>
                  </a:lnTo>
                  <a:lnTo>
                    <a:pt x="256" y="226"/>
                  </a:lnTo>
                  <a:lnTo>
                    <a:pt x="52" y="0"/>
                  </a:lnTo>
                  <a:lnTo>
                    <a:pt x="50" y="2"/>
                  </a:lnTo>
                  <a:lnTo>
                    <a:pt x="45" y="8"/>
                  </a:lnTo>
                  <a:lnTo>
                    <a:pt x="38" y="16"/>
                  </a:lnTo>
                  <a:lnTo>
                    <a:pt x="30" y="23"/>
                  </a:lnTo>
                  <a:lnTo>
                    <a:pt x="22" y="29"/>
                  </a:lnTo>
                  <a:lnTo>
                    <a:pt x="12" y="33"/>
                  </a:lnTo>
                  <a:lnTo>
                    <a:pt x="4" y="36"/>
                  </a:lnTo>
                  <a:lnTo>
                    <a:pt x="0" y="37"/>
                  </a:lnTo>
                  <a:lnTo>
                    <a:pt x="121" y="318"/>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29"/>
            <p:cNvSpPr>
              <a:spLocks/>
            </p:cNvSpPr>
            <p:nvPr/>
          </p:nvSpPr>
          <p:spPr bwMode="auto">
            <a:xfrm>
              <a:off x="943" y="2199"/>
              <a:ext cx="40" cy="152"/>
            </a:xfrm>
            <a:custGeom>
              <a:avLst/>
              <a:gdLst>
                <a:gd name="T0" fmla="*/ 0 w 81"/>
                <a:gd name="T1" fmla="*/ 8 h 304"/>
                <a:gd name="T2" fmla="*/ 81 w 81"/>
                <a:gd name="T3" fmla="*/ 304 h 304"/>
                <a:gd name="T4" fmla="*/ 23 w 81"/>
                <a:gd name="T5" fmla="*/ 0 h 304"/>
                <a:gd name="T6" fmla="*/ 0 w 81"/>
                <a:gd name="T7" fmla="*/ 8 h 304"/>
              </a:gdLst>
              <a:ahLst/>
              <a:cxnLst>
                <a:cxn ang="0">
                  <a:pos x="T0" y="T1"/>
                </a:cxn>
                <a:cxn ang="0">
                  <a:pos x="T2" y="T3"/>
                </a:cxn>
                <a:cxn ang="0">
                  <a:pos x="T4" y="T5"/>
                </a:cxn>
                <a:cxn ang="0">
                  <a:pos x="T6" y="T7"/>
                </a:cxn>
              </a:cxnLst>
              <a:rect l="0" t="0" r="r" b="b"/>
              <a:pathLst>
                <a:path w="81" h="304">
                  <a:moveTo>
                    <a:pt x="0" y="8"/>
                  </a:moveTo>
                  <a:lnTo>
                    <a:pt x="81" y="304"/>
                  </a:lnTo>
                  <a:lnTo>
                    <a:pt x="23" y="0"/>
                  </a:lnTo>
                  <a:lnTo>
                    <a:pt x="0" y="8"/>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30"/>
            <p:cNvSpPr>
              <a:spLocks/>
            </p:cNvSpPr>
            <p:nvPr/>
          </p:nvSpPr>
          <p:spPr bwMode="auto">
            <a:xfrm>
              <a:off x="1030" y="2534"/>
              <a:ext cx="45" cy="151"/>
            </a:xfrm>
            <a:custGeom>
              <a:avLst/>
              <a:gdLst>
                <a:gd name="T0" fmla="*/ 90 w 90"/>
                <a:gd name="T1" fmla="*/ 292 h 302"/>
                <a:gd name="T2" fmla="*/ 0 w 90"/>
                <a:gd name="T3" fmla="*/ 0 h 302"/>
                <a:gd name="T4" fmla="*/ 67 w 90"/>
                <a:gd name="T5" fmla="*/ 302 h 302"/>
                <a:gd name="T6" fmla="*/ 90 w 90"/>
                <a:gd name="T7" fmla="*/ 292 h 302"/>
              </a:gdLst>
              <a:ahLst/>
              <a:cxnLst>
                <a:cxn ang="0">
                  <a:pos x="T0" y="T1"/>
                </a:cxn>
                <a:cxn ang="0">
                  <a:pos x="T2" y="T3"/>
                </a:cxn>
                <a:cxn ang="0">
                  <a:pos x="T4" y="T5"/>
                </a:cxn>
                <a:cxn ang="0">
                  <a:pos x="T6" y="T7"/>
                </a:cxn>
              </a:cxnLst>
              <a:rect l="0" t="0" r="r" b="b"/>
              <a:pathLst>
                <a:path w="90" h="302">
                  <a:moveTo>
                    <a:pt x="90" y="292"/>
                  </a:moveTo>
                  <a:lnTo>
                    <a:pt x="0" y="0"/>
                  </a:lnTo>
                  <a:lnTo>
                    <a:pt x="67" y="302"/>
                  </a:lnTo>
                  <a:lnTo>
                    <a:pt x="90" y="292"/>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31"/>
            <p:cNvSpPr>
              <a:spLocks/>
            </p:cNvSpPr>
            <p:nvPr/>
          </p:nvSpPr>
          <p:spPr bwMode="auto">
            <a:xfrm>
              <a:off x="1069" y="2243"/>
              <a:ext cx="113" cy="129"/>
            </a:xfrm>
            <a:custGeom>
              <a:avLst/>
              <a:gdLst>
                <a:gd name="T0" fmla="*/ 178 w 227"/>
                <a:gd name="T1" fmla="*/ 0 h 258"/>
                <a:gd name="T2" fmla="*/ 0 w 227"/>
                <a:gd name="T3" fmla="*/ 249 h 258"/>
                <a:gd name="T4" fmla="*/ 6 w 227"/>
                <a:gd name="T5" fmla="*/ 258 h 258"/>
                <a:gd name="T6" fmla="*/ 227 w 227"/>
                <a:gd name="T7" fmla="*/ 46 h 258"/>
                <a:gd name="T8" fmla="*/ 178 w 227"/>
                <a:gd name="T9" fmla="*/ 0 h 258"/>
              </a:gdLst>
              <a:ahLst/>
              <a:cxnLst>
                <a:cxn ang="0">
                  <a:pos x="T0" y="T1"/>
                </a:cxn>
                <a:cxn ang="0">
                  <a:pos x="T2" y="T3"/>
                </a:cxn>
                <a:cxn ang="0">
                  <a:pos x="T4" y="T5"/>
                </a:cxn>
                <a:cxn ang="0">
                  <a:pos x="T6" y="T7"/>
                </a:cxn>
                <a:cxn ang="0">
                  <a:pos x="T8" y="T9"/>
                </a:cxn>
              </a:cxnLst>
              <a:rect l="0" t="0" r="r" b="b"/>
              <a:pathLst>
                <a:path w="227" h="258">
                  <a:moveTo>
                    <a:pt x="178" y="0"/>
                  </a:moveTo>
                  <a:lnTo>
                    <a:pt x="0" y="249"/>
                  </a:lnTo>
                  <a:lnTo>
                    <a:pt x="6" y="258"/>
                  </a:lnTo>
                  <a:lnTo>
                    <a:pt x="227" y="46"/>
                  </a:lnTo>
                  <a:lnTo>
                    <a:pt x="178" y="0"/>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32"/>
            <p:cNvSpPr>
              <a:spLocks/>
            </p:cNvSpPr>
            <p:nvPr/>
          </p:nvSpPr>
          <p:spPr bwMode="auto">
            <a:xfrm>
              <a:off x="815" y="2496"/>
              <a:ext cx="119" cy="124"/>
            </a:xfrm>
            <a:custGeom>
              <a:avLst/>
              <a:gdLst>
                <a:gd name="T0" fmla="*/ 45 w 238"/>
                <a:gd name="T1" fmla="*/ 247 h 247"/>
                <a:gd name="T2" fmla="*/ 238 w 238"/>
                <a:gd name="T3" fmla="*/ 9 h 247"/>
                <a:gd name="T4" fmla="*/ 232 w 238"/>
                <a:gd name="T5" fmla="*/ 0 h 247"/>
                <a:gd name="T6" fmla="*/ 0 w 238"/>
                <a:gd name="T7" fmla="*/ 200 h 247"/>
                <a:gd name="T8" fmla="*/ 45 w 238"/>
                <a:gd name="T9" fmla="*/ 247 h 247"/>
              </a:gdLst>
              <a:ahLst/>
              <a:cxnLst>
                <a:cxn ang="0">
                  <a:pos x="T0" y="T1"/>
                </a:cxn>
                <a:cxn ang="0">
                  <a:pos x="T2" y="T3"/>
                </a:cxn>
                <a:cxn ang="0">
                  <a:pos x="T4" y="T5"/>
                </a:cxn>
                <a:cxn ang="0">
                  <a:pos x="T6" y="T7"/>
                </a:cxn>
                <a:cxn ang="0">
                  <a:pos x="T8" y="T9"/>
                </a:cxn>
              </a:cxnLst>
              <a:rect l="0" t="0" r="r" b="b"/>
              <a:pathLst>
                <a:path w="238" h="247">
                  <a:moveTo>
                    <a:pt x="45" y="247"/>
                  </a:moveTo>
                  <a:lnTo>
                    <a:pt x="238" y="9"/>
                  </a:lnTo>
                  <a:lnTo>
                    <a:pt x="232" y="0"/>
                  </a:lnTo>
                  <a:lnTo>
                    <a:pt x="0" y="200"/>
                  </a:lnTo>
                  <a:lnTo>
                    <a:pt x="45" y="247"/>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35"/>
            <p:cNvSpPr>
              <a:spLocks/>
            </p:cNvSpPr>
            <p:nvPr/>
          </p:nvSpPr>
          <p:spPr bwMode="auto">
            <a:xfrm>
              <a:off x="871" y="2242"/>
              <a:ext cx="78" cy="115"/>
            </a:xfrm>
            <a:custGeom>
              <a:avLst/>
              <a:gdLst>
                <a:gd name="T0" fmla="*/ 0 w 157"/>
                <a:gd name="T1" fmla="*/ 39 h 229"/>
                <a:gd name="T2" fmla="*/ 46 w 157"/>
                <a:gd name="T3" fmla="*/ 0 h 229"/>
                <a:gd name="T4" fmla="*/ 157 w 157"/>
                <a:gd name="T5" fmla="*/ 229 h 229"/>
                <a:gd name="T6" fmla="*/ 0 w 157"/>
                <a:gd name="T7" fmla="*/ 39 h 229"/>
              </a:gdLst>
              <a:ahLst/>
              <a:cxnLst>
                <a:cxn ang="0">
                  <a:pos x="T0" y="T1"/>
                </a:cxn>
                <a:cxn ang="0">
                  <a:pos x="T2" y="T3"/>
                </a:cxn>
                <a:cxn ang="0">
                  <a:pos x="T4" y="T5"/>
                </a:cxn>
                <a:cxn ang="0">
                  <a:pos x="T6" y="T7"/>
                </a:cxn>
              </a:cxnLst>
              <a:rect l="0" t="0" r="r" b="b"/>
              <a:pathLst>
                <a:path w="157" h="229">
                  <a:moveTo>
                    <a:pt x="0" y="39"/>
                  </a:moveTo>
                  <a:lnTo>
                    <a:pt x="46" y="0"/>
                  </a:lnTo>
                  <a:lnTo>
                    <a:pt x="157" y="229"/>
                  </a:lnTo>
                  <a:lnTo>
                    <a:pt x="0" y="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36"/>
            <p:cNvSpPr>
              <a:spLocks/>
            </p:cNvSpPr>
            <p:nvPr/>
          </p:nvSpPr>
          <p:spPr bwMode="auto">
            <a:xfrm>
              <a:off x="1061" y="2534"/>
              <a:ext cx="83" cy="115"/>
            </a:xfrm>
            <a:custGeom>
              <a:avLst/>
              <a:gdLst>
                <a:gd name="T0" fmla="*/ 0 w 165"/>
                <a:gd name="T1" fmla="*/ 0 h 229"/>
                <a:gd name="T2" fmla="*/ 110 w 165"/>
                <a:gd name="T3" fmla="*/ 229 h 229"/>
                <a:gd name="T4" fmla="*/ 165 w 165"/>
                <a:gd name="T5" fmla="*/ 191 h 229"/>
                <a:gd name="T6" fmla="*/ 0 w 165"/>
                <a:gd name="T7" fmla="*/ 0 h 229"/>
              </a:gdLst>
              <a:ahLst/>
              <a:cxnLst>
                <a:cxn ang="0">
                  <a:pos x="T0" y="T1"/>
                </a:cxn>
                <a:cxn ang="0">
                  <a:pos x="T2" y="T3"/>
                </a:cxn>
                <a:cxn ang="0">
                  <a:pos x="T4" y="T5"/>
                </a:cxn>
                <a:cxn ang="0">
                  <a:pos x="T6" y="T7"/>
                </a:cxn>
              </a:cxnLst>
              <a:rect l="0" t="0" r="r" b="b"/>
              <a:pathLst>
                <a:path w="165" h="229">
                  <a:moveTo>
                    <a:pt x="0" y="0"/>
                  </a:moveTo>
                  <a:lnTo>
                    <a:pt x="110" y="229"/>
                  </a:lnTo>
                  <a:lnTo>
                    <a:pt x="165" y="191"/>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pic>
        <p:nvPicPr>
          <p:cNvPr id="72" name="Picture 7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9959" y="5155328"/>
            <a:ext cx="1163385" cy="1163385"/>
          </a:xfrm>
          <a:prstGeom prst="rect">
            <a:avLst/>
          </a:prstGeom>
        </p:spPr>
      </p:pic>
      <p:sp>
        <p:nvSpPr>
          <p:cNvPr id="73" name="TextBox 72"/>
          <p:cNvSpPr txBox="1"/>
          <p:nvPr/>
        </p:nvSpPr>
        <p:spPr>
          <a:xfrm>
            <a:off x="1894416" y="4028804"/>
            <a:ext cx="3263542" cy="1015663"/>
          </a:xfrm>
          <a:prstGeom prst="rect">
            <a:avLst/>
          </a:prstGeom>
          <a:noFill/>
        </p:spPr>
        <p:txBody>
          <a:bodyPr wrap="square" rtlCol="0">
            <a:spAutoFit/>
          </a:bodyPr>
          <a:lstStyle/>
          <a:p>
            <a:r>
              <a:rPr lang="en-US" sz="2000" dirty="0">
                <a:latin typeface="vtks distress" panose="02000000000000000000" pitchFamily="2" charset="0"/>
              </a:rPr>
              <a:t>A free CD of this message will be available following the service</a:t>
            </a:r>
          </a:p>
        </p:txBody>
      </p:sp>
      <p:sp>
        <p:nvSpPr>
          <p:cNvPr id="74" name="TextBox 73"/>
          <p:cNvSpPr txBox="1"/>
          <p:nvPr/>
        </p:nvSpPr>
        <p:spPr>
          <a:xfrm>
            <a:off x="1897731" y="5224808"/>
            <a:ext cx="3263542" cy="1015663"/>
          </a:xfrm>
          <a:prstGeom prst="rect">
            <a:avLst/>
          </a:prstGeom>
          <a:noFill/>
        </p:spPr>
        <p:txBody>
          <a:bodyPr wrap="square" rtlCol="0">
            <a:spAutoFit/>
          </a:bodyPr>
          <a:lstStyle/>
          <a:p>
            <a:r>
              <a:rPr lang="en-US" sz="2000" dirty="0">
                <a:latin typeface="vtks distress" panose="02000000000000000000" pitchFamily="2" charset="0"/>
              </a:rPr>
              <a:t>It will also be available for podcast later this week at calvaryokc.com</a:t>
            </a:r>
          </a:p>
        </p:txBody>
      </p:sp>
      <p:sp>
        <p:nvSpPr>
          <p:cNvPr id="45" name="TextBox 44"/>
          <p:cNvSpPr txBox="1"/>
          <p:nvPr/>
        </p:nvSpPr>
        <p:spPr>
          <a:xfrm>
            <a:off x="5368174" y="1270494"/>
            <a:ext cx="793141"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a:solidFill>
                  <a:srgbClr val="FFFFFF"/>
                </a:solidFill>
                <a:latin typeface="vtks distress" panose="02000000000000000000" pitchFamily="2" charset="0"/>
              </a:rPr>
              <a:t>d</a:t>
            </a:r>
          </a:p>
        </p:txBody>
      </p:sp>
    </p:spTree>
    <p:extLst>
      <p:ext uri="{BB962C8B-B14F-4D97-AF65-F5344CB8AC3E}">
        <p14:creationId xmlns:p14="http://schemas.microsoft.com/office/powerpoint/2010/main" val="1463638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6" name="TextBox 25">
            <a:extLst>
              <a:ext uri="{FF2B5EF4-FFF2-40B4-BE49-F238E27FC236}">
                <a16:creationId xmlns:a16="http://schemas.microsoft.com/office/drawing/2014/main" id="{1C020B93-53B0-40A6-9FC7-7C9B8263782A}"/>
              </a:ext>
            </a:extLst>
          </p:cNvPr>
          <p:cNvSpPr txBox="1"/>
          <p:nvPr/>
        </p:nvSpPr>
        <p:spPr>
          <a:xfrm>
            <a:off x="494452" y="513687"/>
            <a:ext cx="8258133" cy="4524315"/>
          </a:xfrm>
          <a:prstGeom prst="rect">
            <a:avLst/>
          </a:prstGeom>
          <a:noFill/>
        </p:spPr>
        <p:txBody>
          <a:bodyPr wrap="square" rtlCol="0">
            <a:spAutoFit/>
          </a:bodyPr>
          <a:lstStyle/>
          <a:p>
            <a:pPr algn="ctr"/>
            <a:r>
              <a:rPr lang="en-US" sz="3200" dirty="0">
                <a:solidFill>
                  <a:schemeClr val="accent2">
                    <a:lumMod val="50000"/>
                  </a:schemeClr>
                </a:solidFill>
              </a:rPr>
              <a:t>“If” – Rudyard </a:t>
            </a:r>
            <a:r>
              <a:rPr lang="en-US" sz="3200" dirty="0" err="1">
                <a:solidFill>
                  <a:schemeClr val="accent2">
                    <a:lumMod val="50000"/>
                  </a:schemeClr>
                </a:solidFill>
              </a:rPr>
              <a:t>kipling</a:t>
            </a:r>
            <a:r>
              <a:rPr lang="en-US" sz="3200" dirty="0">
                <a:solidFill>
                  <a:schemeClr val="accent2">
                    <a:lumMod val="50000"/>
                  </a:schemeClr>
                </a:solidFill>
              </a:rPr>
              <a:t> –</a:t>
            </a:r>
          </a:p>
          <a:p>
            <a:r>
              <a:rPr lang="en-US" sz="3200" dirty="0"/>
              <a:t>If you can fill the unforgiving minute </a:t>
            </a:r>
          </a:p>
          <a:p>
            <a:r>
              <a:rPr lang="en-US" sz="3200" dirty="0"/>
              <a:t>With sixty seconds’ worth of distance run - Yours is the Earth </a:t>
            </a:r>
          </a:p>
          <a:p>
            <a:r>
              <a:rPr lang="en-US" sz="3200" dirty="0"/>
              <a:t>and everything that’s in it,</a:t>
            </a:r>
          </a:p>
          <a:p>
            <a:r>
              <a:rPr lang="en-US" sz="3200" dirty="0"/>
              <a:t>And - which is more – you’ll be a Man my son! </a:t>
            </a:r>
          </a:p>
        </p:txBody>
      </p:sp>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13</a:t>
            </a:r>
            <a:r>
              <a:rPr lang="en-US" sz="4000" dirty="0">
                <a:latin typeface="Aaron" panose="02020900000000000000" pitchFamily="18" charset="0"/>
              </a:rPr>
              <a:t>-</a:t>
            </a:r>
            <a:r>
              <a:rPr lang="en-US" sz="4000" dirty="0">
                <a:latin typeface="vtks distress" panose="02000000000000000000" pitchFamily="2" charset="0"/>
              </a:rPr>
              <a:t>5</a:t>
            </a:r>
            <a:r>
              <a:rPr lang="en-US" sz="4000" dirty="0">
                <a:latin typeface="Aaron" panose="02020900000000000000" pitchFamily="18" charset="0"/>
              </a:rPr>
              <a:t>.</a:t>
            </a:r>
            <a:r>
              <a:rPr lang="en-US" sz="4000" dirty="0">
                <a:latin typeface="vtks distress" panose="02000000000000000000" pitchFamily="2" charset="0"/>
              </a:rPr>
              <a:t>9</a:t>
            </a: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Tree>
    <p:extLst>
      <p:ext uri="{BB962C8B-B14F-4D97-AF65-F5344CB8AC3E}">
        <p14:creationId xmlns:p14="http://schemas.microsoft.com/office/powerpoint/2010/main" val="3027582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3" name="TextBox 22">
            <a:extLst>
              <a:ext uri="{FF2B5EF4-FFF2-40B4-BE49-F238E27FC236}">
                <a16:creationId xmlns:a16="http://schemas.microsoft.com/office/drawing/2014/main" id="{C132BEE4-3483-40F1-A799-A740DA0CC8B5}"/>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13</a:t>
            </a:r>
            <a:r>
              <a:rPr lang="en-US" sz="4000" dirty="0">
                <a:latin typeface="Aaron" panose="02020900000000000000" pitchFamily="18" charset="0"/>
              </a:rPr>
              <a:t>-</a:t>
            </a:r>
            <a:r>
              <a:rPr lang="en-US" sz="4000" dirty="0">
                <a:latin typeface="vtks distress" panose="02000000000000000000" pitchFamily="2" charset="0"/>
              </a:rPr>
              <a:t>5</a:t>
            </a:r>
            <a:r>
              <a:rPr lang="en-US" sz="4000" dirty="0">
                <a:latin typeface="Aaron" panose="02020900000000000000" pitchFamily="18" charset="0"/>
              </a:rPr>
              <a:t>.</a:t>
            </a:r>
            <a:r>
              <a:rPr lang="en-US" sz="4000" dirty="0">
                <a:latin typeface="vtks distress" panose="02000000000000000000" pitchFamily="2" charset="0"/>
              </a:rPr>
              <a:t>9</a:t>
            </a:r>
          </a:p>
        </p:txBody>
      </p:sp>
    </p:spTree>
    <p:extLst>
      <p:ext uri="{BB962C8B-B14F-4D97-AF65-F5344CB8AC3E}">
        <p14:creationId xmlns:p14="http://schemas.microsoft.com/office/powerpoint/2010/main" val="1971663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94452" y="513687"/>
            <a:ext cx="8258133" cy="3539430"/>
          </a:xfrm>
          <a:prstGeom prst="rect">
            <a:avLst/>
          </a:prstGeom>
          <a:noFill/>
        </p:spPr>
        <p:txBody>
          <a:bodyPr wrap="square" rtlCol="0">
            <a:spAutoFit/>
          </a:bodyPr>
          <a:lstStyle/>
          <a:p>
            <a:r>
              <a:rPr lang="en-US" sz="3200" dirty="0"/>
              <a:t>2 Pet. 3:12 - </a:t>
            </a:r>
            <a:r>
              <a:rPr lang="en-US" sz="3200" dirty="0">
                <a:solidFill>
                  <a:schemeClr val="accent2">
                    <a:lumMod val="50000"/>
                  </a:schemeClr>
                </a:solidFill>
              </a:rPr>
              <a:t>looking for and hastening the coming of the day of God, because of which the heavens will be dissolved, being on fire, and the elements will melt with fervent heat? </a:t>
            </a:r>
            <a:endParaRPr lang="en-US" sz="4800" dirty="0">
              <a:solidFill>
                <a:schemeClr val="accent2">
                  <a:lumMod val="50000"/>
                </a:schemeClr>
              </a:solidFill>
              <a:latin typeface="GreeceBlack" panose="020B0600000000000000" pitchFamily="34" charset="0"/>
            </a:endParaRPr>
          </a:p>
        </p:txBody>
      </p:sp>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13</a:t>
            </a:r>
            <a:r>
              <a:rPr lang="en-US" sz="4000" dirty="0">
                <a:latin typeface="Aaron" panose="02020900000000000000" pitchFamily="18" charset="0"/>
              </a:rPr>
              <a:t>-</a:t>
            </a:r>
            <a:r>
              <a:rPr lang="en-US" sz="4000" dirty="0">
                <a:latin typeface="vtks distress" panose="02000000000000000000" pitchFamily="2" charset="0"/>
              </a:rPr>
              <a:t>5</a:t>
            </a:r>
            <a:r>
              <a:rPr lang="en-US" sz="4000" dirty="0">
                <a:latin typeface="Aaron" panose="02020900000000000000" pitchFamily="18" charset="0"/>
              </a:rPr>
              <a:t>.</a:t>
            </a:r>
            <a:r>
              <a:rPr lang="en-US" sz="4000" dirty="0">
                <a:latin typeface="vtks distress" panose="02000000000000000000" pitchFamily="2" charset="0"/>
              </a:rPr>
              <a:t>9</a:t>
            </a: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3" name="Oval 22"/>
          <p:cNvSpPr/>
          <p:nvPr/>
        </p:nvSpPr>
        <p:spPr>
          <a:xfrm>
            <a:off x="5849520" y="1811056"/>
            <a:ext cx="2788935" cy="891822"/>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494455" y="3946302"/>
            <a:ext cx="8258133" cy="584775"/>
          </a:xfrm>
          <a:prstGeom prst="rect">
            <a:avLst/>
          </a:prstGeom>
          <a:noFill/>
        </p:spPr>
        <p:txBody>
          <a:bodyPr wrap="square" rtlCol="0">
            <a:spAutoFit/>
          </a:bodyPr>
          <a:lstStyle/>
          <a:p>
            <a:pPr marL="231775" indent="-231775">
              <a:buFont typeface="Arial" panose="020B0604020202020204" pitchFamily="34" charset="0"/>
              <a:buChar char="•"/>
            </a:pPr>
            <a:r>
              <a:rPr lang="en-US" sz="3200" dirty="0">
                <a:latin typeface="GreeceBlack" panose="020B0600000000000000" pitchFamily="34" charset="0"/>
              </a:rPr>
              <a:t> </a:t>
            </a:r>
            <a:r>
              <a:rPr lang="en-US" sz="3200" dirty="0">
                <a:solidFill>
                  <a:schemeClr val="accent2">
                    <a:lumMod val="50000"/>
                  </a:schemeClr>
                </a:solidFill>
                <a:latin typeface="GreeceBlack" panose="020B0600000000000000" pitchFamily="34" charset="0"/>
              </a:rPr>
              <a:t>Dissolved</a:t>
            </a:r>
            <a:r>
              <a:rPr lang="en-US" sz="3200" dirty="0">
                <a:latin typeface="GreeceBlack" panose="020B0600000000000000" pitchFamily="34" charset="0"/>
              </a:rPr>
              <a:t> – </a:t>
            </a:r>
            <a:r>
              <a:rPr lang="en-US" sz="3200" b="1" i="1" cap="all" dirty="0" err="1">
                <a:solidFill>
                  <a:schemeClr val="accent2">
                    <a:lumMod val="50000"/>
                  </a:schemeClr>
                </a:solidFill>
                <a:latin typeface="Times New Roman" panose="02020603050405020304" pitchFamily="18" charset="0"/>
                <a:cs typeface="Times New Roman" panose="02020603050405020304" pitchFamily="18" charset="0"/>
              </a:rPr>
              <a:t>luō</a:t>
            </a:r>
            <a:r>
              <a:rPr lang="en-US" sz="3200" dirty="0"/>
              <a:t> – </a:t>
            </a:r>
            <a:r>
              <a:rPr lang="en-US" sz="3200" i="1" dirty="0"/>
              <a:t>to loose</a:t>
            </a:r>
            <a:r>
              <a:rPr lang="en-US" sz="3200" i="1" dirty="0">
                <a:latin typeface="GreeceBlack" panose="020B0600000000000000" pitchFamily="34" charset="0"/>
              </a:rPr>
              <a:t> </a:t>
            </a:r>
            <a:endParaRPr lang="en-US" sz="3200" i="1" dirty="0">
              <a:solidFill>
                <a:schemeClr val="accent2">
                  <a:lumMod val="50000"/>
                </a:schemeClr>
              </a:solidFill>
              <a:latin typeface="GreeceBlack" panose="020B0600000000000000" pitchFamily="34" charset="0"/>
            </a:endParaRPr>
          </a:p>
        </p:txBody>
      </p:sp>
      <p:sp>
        <p:nvSpPr>
          <p:cNvPr id="25" name="TextBox 24">
            <a:extLst>
              <a:ext uri="{FF2B5EF4-FFF2-40B4-BE49-F238E27FC236}">
                <a16:creationId xmlns:a16="http://schemas.microsoft.com/office/drawing/2014/main" id="{1D186815-FE22-41F0-A04D-3990242BDE45}"/>
              </a:ext>
            </a:extLst>
          </p:cNvPr>
          <p:cNvSpPr txBox="1"/>
          <p:nvPr/>
        </p:nvSpPr>
        <p:spPr>
          <a:xfrm>
            <a:off x="494455" y="4483326"/>
            <a:ext cx="8258133" cy="584775"/>
          </a:xfrm>
          <a:prstGeom prst="rect">
            <a:avLst/>
          </a:prstGeom>
          <a:noFill/>
        </p:spPr>
        <p:txBody>
          <a:bodyPr wrap="square" rtlCol="0">
            <a:spAutoFit/>
          </a:bodyPr>
          <a:lstStyle/>
          <a:p>
            <a:r>
              <a:rPr lang="en-US" sz="3200" dirty="0">
                <a:solidFill>
                  <a:schemeClr val="accent2">
                    <a:lumMod val="50000"/>
                  </a:schemeClr>
                </a:solidFill>
              </a:rPr>
              <a:t>Destroyed</a:t>
            </a:r>
            <a:r>
              <a:rPr lang="en-US" sz="3200" dirty="0"/>
              <a:t> (v. 1) - </a:t>
            </a:r>
            <a:r>
              <a:rPr lang="en-US" sz="3200" b="1" i="1" cap="all" dirty="0" err="1">
                <a:solidFill>
                  <a:schemeClr val="accent2">
                    <a:lumMod val="50000"/>
                  </a:schemeClr>
                </a:solidFill>
                <a:latin typeface="Times New Roman" panose="02020603050405020304" pitchFamily="18" charset="0"/>
                <a:cs typeface="Times New Roman" panose="02020603050405020304" pitchFamily="18" charset="0"/>
              </a:rPr>
              <a:t>kataluō</a:t>
            </a:r>
            <a:endParaRPr lang="en-US" sz="3200" b="1" cap="all" dirty="0">
              <a:solidFill>
                <a:schemeClr val="accent2">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300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wheel(1)">
                                      <p:cBhvr>
                                        <p:cTn id="12" dur="1000"/>
                                        <p:tgtEl>
                                          <p:spTgt spid="23"/>
                                        </p:tgtEl>
                                      </p:cBhvr>
                                    </p:animEffect>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fade">
                                      <p:cBhvr>
                                        <p:cTn id="16" dur="500"/>
                                        <p:tgtEl>
                                          <p:spTgt spid="2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fade">
                                      <p:cBhvr>
                                        <p:cTn id="21" dur="500"/>
                                        <p:tgtEl>
                                          <p:spTgt spid="25"/>
                                        </p:tgtEl>
                                      </p:cBhvr>
                                    </p:animEffect>
                                  </p:childTnLst>
                                </p:cTn>
                              </p:par>
                              <p:par>
                                <p:cTn id="22" presetID="3" presetClass="emph" presetSubtype="2" fill="hold" grpId="1" nodeType="withEffect">
                                  <p:stCondLst>
                                    <p:cond delay="0"/>
                                  </p:stCondLst>
                                  <p:childTnLst>
                                    <p:animClr clrSpc="rgb" dir="cw">
                                      <p:cBhvr override="childStyle">
                                        <p:cTn id="23" dur="2000" fill="hold"/>
                                        <p:tgtEl>
                                          <p:spTgt spid="2"/>
                                        </p:tgtEl>
                                        <p:attrNameLst>
                                          <p:attrName>style.color</p:attrName>
                                        </p:attrNameLst>
                                      </p:cBhvr>
                                      <p:to>
                                        <a:schemeClr val="accent2"/>
                                      </p:to>
                                    </p:animClr>
                                  </p:childTnLst>
                                </p:cTn>
                              </p:par>
                              <p:par>
                                <p:cTn id="24" presetID="3" presetClass="emph" presetSubtype="2" fill="hold" grpId="1" nodeType="withEffect">
                                  <p:stCondLst>
                                    <p:cond delay="0"/>
                                  </p:stCondLst>
                                  <p:childTnLst>
                                    <p:animClr clrSpc="rgb" dir="cw">
                                      <p:cBhvr override="childStyle">
                                        <p:cTn id="25" dur="2000" fill="hold"/>
                                        <p:tgtEl>
                                          <p:spTgt spid="24"/>
                                        </p:tgtEl>
                                        <p:attrNameLst>
                                          <p:attrName>style.color</p:attrName>
                                        </p:attrNameLst>
                                      </p:cBhvr>
                                      <p:to>
                                        <a:schemeClr val="accent2"/>
                                      </p:to>
                                    </p:animClr>
                                  </p:childTnLst>
                                </p:cTn>
                              </p:par>
                              <p:par>
                                <p:cTn id="26" presetID="7" presetClass="emph" presetSubtype="2" fill="hold" nodeType="withEffect">
                                  <p:stCondLst>
                                    <p:cond delay="0"/>
                                  </p:stCondLst>
                                  <p:childTnLst>
                                    <p:animClr clrSpc="rgb" dir="cw">
                                      <p:cBhvr>
                                        <p:cTn id="27" dur="2000" fill="hold"/>
                                        <p:tgtEl>
                                          <p:spTgt spid="23"/>
                                        </p:tgtEl>
                                        <p:attrNameLst>
                                          <p:attrName>stroke.color</p:attrName>
                                        </p:attrNameLst>
                                      </p:cBhvr>
                                      <p:to>
                                        <a:schemeClr val="accent2"/>
                                      </p:to>
                                    </p:animClr>
                                    <p:set>
                                      <p:cBhvr>
                                        <p:cTn id="28" dur="2000" fill="hold"/>
                                        <p:tgtEl>
                                          <p:spTgt spid="23"/>
                                        </p:tgtEl>
                                        <p:attrNameLst>
                                          <p:attrName>stroke.on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3" grpId="0" animBg="1"/>
      <p:bldP spid="24" grpId="0"/>
      <p:bldP spid="24" grpId="1"/>
      <p:bldP spid="25"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3" name="TextBox 22">
            <a:extLst>
              <a:ext uri="{FF2B5EF4-FFF2-40B4-BE49-F238E27FC236}">
                <a16:creationId xmlns:a16="http://schemas.microsoft.com/office/drawing/2014/main" id="{C132BEE4-3483-40F1-A799-A740DA0CC8B5}"/>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13</a:t>
            </a:r>
            <a:r>
              <a:rPr lang="en-US" sz="4000" dirty="0">
                <a:latin typeface="Aaron" panose="02020900000000000000" pitchFamily="18" charset="0"/>
              </a:rPr>
              <a:t>-</a:t>
            </a:r>
            <a:r>
              <a:rPr lang="en-US" sz="4000" dirty="0">
                <a:latin typeface="vtks distress" panose="02000000000000000000" pitchFamily="2" charset="0"/>
              </a:rPr>
              <a:t>5</a:t>
            </a:r>
            <a:r>
              <a:rPr lang="en-US" sz="4000" dirty="0">
                <a:latin typeface="Aaron" panose="02020900000000000000" pitchFamily="18" charset="0"/>
              </a:rPr>
              <a:t>.</a:t>
            </a:r>
            <a:r>
              <a:rPr lang="en-US" sz="4000" dirty="0">
                <a:latin typeface="vtks distress" panose="02000000000000000000" pitchFamily="2" charset="0"/>
              </a:rPr>
              <a:t>9</a:t>
            </a:r>
          </a:p>
        </p:txBody>
      </p:sp>
    </p:spTree>
    <p:extLst>
      <p:ext uri="{BB962C8B-B14F-4D97-AF65-F5344CB8AC3E}">
        <p14:creationId xmlns:p14="http://schemas.microsoft.com/office/powerpoint/2010/main" val="2704191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94452" y="513687"/>
            <a:ext cx="8258133" cy="584775"/>
          </a:xfrm>
          <a:prstGeom prst="rect">
            <a:avLst/>
          </a:prstGeom>
          <a:noFill/>
        </p:spPr>
        <p:txBody>
          <a:bodyPr wrap="square" rtlCol="0">
            <a:spAutoFit/>
          </a:bodyPr>
          <a:lstStyle/>
          <a:p>
            <a:r>
              <a:rPr lang="en-US" sz="3200" dirty="0">
                <a:solidFill>
                  <a:schemeClr val="accent2">
                    <a:lumMod val="50000"/>
                  </a:schemeClr>
                </a:solidFill>
              </a:rPr>
              <a:t>Greeks:</a:t>
            </a:r>
            <a:r>
              <a:rPr lang="en-US" sz="3200" dirty="0"/>
              <a:t> Body was a tomb</a:t>
            </a:r>
            <a:endParaRPr lang="en-US" sz="4800" dirty="0">
              <a:solidFill>
                <a:schemeClr val="accent2">
                  <a:lumMod val="50000"/>
                </a:schemeClr>
              </a:solidFill>
              <a:latin typeface="GreeceBlack" panose="020B0600000000000000" pitchFamily="34" charset="0"/>
            </a:endParaRPr>
          </a:p>
        </p:txBody>
      </p:sp>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13</a:t>
            </a:r>
            <a:r>
              <a:rPr lang="en-US" sz="4000" dirty="0">
                <a:latin typeface="Aaron" panose="02020900000000000000" pitchFamily="18" charset="0"/>
              </a:rPr>
              <a:t>-</a:t>
            </a:r>
            <a:r>
              <a:rPr lang="en-US" sz="4000" dirty="0">
                <a:latin typeface="vtks distress" panose="02000000000000000000" pitchFamily="2" charset="0"/>
              </a:rPr>
              <a:t>5</a:t>
            </a:r>
            <a:r>
              <a:rPr lang="en-US" sz="4000" dirty="0">
                <a:latin typeface="Aaron" panose="02020900000000000000" pitchFamily="18" charset="0"/>
              </a:rPr>
              <a:t>.</a:t>
            </a:r>
            <a:r>
              <a:rPr lang="en-US" sz="4000" dirty="0">
                <a:latin typeface="vtks distress" panose="02000000000000000000" pitchFamily="2" charset="0"/>
              </a:rPr>
              <a:t>9</a:t>
            </a: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5" name="TextBox 24">
            <a:extLst>
              <a:ext uri="{FF2B5EF4-FFF2-40B4-BE49-F238E27FC236}">
                <a16:creationId xmlns:a16="http://schemas.microsoft.com/office/drawing/2014/main" id="{1D186815-FE22-41F0-A04D-3990242BDE45}"/>
              </a:ext>
            </a:extLst>
          </p:cNvPr>
          <p:cNvSpPr txBox="1"/>
          <p:nvPr/>
        </p:nvSpPr>
        <p:spPr>
          <a:xfrm>
            <a:off x="494455" y="1065228"/>
            <a:ext cx="8258133" cy="584775"/>
          </a:xfrm>
          <a:prstGeom prst="rect">
            <a:avLst/>
          </a:prstGeom>
          <a:noFill/>
        </p:spPr>
        <p:txBody>
          <a:bodyPr wrap="square" rtlCol="0">
            <a:spAutoFit/>
          </a:bodyPr>
          <a:lstStyle/>
          <a:p>
            <a:r>
              <a:rPr lang="en-US" sz="3200" dirty="0">
                <a:solidFill>
                  <a:schemeClr val="accent2">
                    <a:lumMod val="50000"/>
                  </a:schemeClr>
                </a:solidFill>
              </a:rPr>
              <a:t>Jews: </a:t>
            </a:r>
            <a:r>
              <a:rPr lang="en-US" sz="3200" dirty="0">
                <a:solidFill>
                  <a:schemeClr val="bg1"/>
                </a:solidFill>
              </a:rPr>
              <a:t>Body was a tent</a:t>
            </a:r>
            <a:endParaRPr lang="en-US" sz="3200" b="1" cap="all"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4005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fade">
                                      <p:cBhvr>
                                        <p:cTn id="1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5"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94452" y="513687"/>
            <a:ext cx="8258133" cy="5447645"/>
          </a:xfrm>
          <a:prstGeom prst="rect">
            <a:avLst/>
          </a:prstGeom>
          <a:noFill/>
        </p:spPr>
        <p:txBody>
          <a:bodyPr wrap="square" rtlCol="0">
            <a:spAutoFit/>
          </a:bodyPr>
          <a:lstStyle/>
          <a:p>
            <a:r>
              <a:rPr lang="en-US" sz="2900" dirty="0"/>
              <a:t>1 Cor. 15.35-38 - </a:t>
            </a:r>
            <a:r>
              <a:rPr lang="en-US" sz="2900" baseline="30000" dirty="0"/>
              <a:t>35</a:t>
            </a:r>
            <a:r>
              <a:rPr lang="en-US" sz="2900" dirty="0"/>
              <a:t> </a:t>
            </a:r>
            <a:r>
              <a:rPr lang="en-US" sz="2900" dirty="0">
                <a:solidFill>
                  <a:schemeClr val="accent2">
                    <a:lumMod val="50000"/>
                  </a:schemeClr>
                </a:solidFill>
              </a:rPr>
              <a:t>But someone will say, “How are the dead raised up? And with what body do they come?”</a:t>
            </a:r>
            <a:r>
              <a:rPr lang="en-US" sz="2900" dirty="0"/>
              <a:t> </a:t>
            </a:r>
            <a:r>
              <a:rPr lang="en-US" sz="2900" baseline="30000" dirty="0"/>
              <a:t>36</a:t>
            </a:r>
            <a:r>
              <a:rPr lang="en-US" sz="2900" dirty="0"/>
              <a:t> </a:t>
            </a:r>
            <a:r>
              <a:rPr lang="en-US" sz="2900" dirty="0">
                <a:solidFill>
                  <a:schemeClr val="accent2">
                    <a:lumMod val="50000"/>
                  </a:schemeClr>
                </a:solidFill>
              </a:rPr>
              <a:t>Foolish one, what you sow is not made alive unless it dies.</a:t>
            </a:r>
            <a:r>
              <a:rPr lang="en-US" sz="2900" dirty="0"/>
              <a:t> </a:t>
            </a:r>
            <a:r>
              <a:rPr lang="en-US" sz="2900" baseline="30000" dirty="0"/>
              <a:t>37</a:t>
            </a:r>
            <a:r>
              <a:rPr lang="en-US" sz="2900" dirty="0"/>
              <a:t> </a:t>
            </a:r>
            <a:r>
              <a:rPr lang="en-US" sz="2900" dirty="0">
                <a:solidFill>
                  <a:schemeClr val="accent2">
                    <a:lumMod val="50000"/>
                  </a:schemeClr>
                </a:solidFill>
              </a:rPr>
              <a:t>And what you sow, you do not sow that body that shall be, but mere grain—perhaps wheat or some other </a:t>
            </a:r>
            <a:r>
              <a:rPr lang="en-US" sz="2900" i="1" dirty="0">
                <a:solidFill>
                  <a:schemeClr val="accent2">
                    <a:lumMod val="50000"/>
                  </a:schemeClr>
                </a:solidFill>
              </a:rPr>
              <a:t>grain</a:t>
            </a:r>
            <a:r>
              <a:rPr lang="en-US" sz="2900" dirty="0">
                <a:solidFill>
                  <a:schemeClr val="accent2">
                    <a:lumMod val="50000"/>
                  </a:schemeClr>
                </a:solidFill>
              </a:rPr>
              <a:t>. </a:t>
            </a:r>
            <a:r>
              <a:rPr lang="en-US" sz="2900" baseline="30000" dirty="0"/>
              <a:t>38</a:t>
            </a:r>
            <a:r>
              <a:rPr lang="en-US" sz="2900" dirty="0"/>
              <a:t> </a:t>
            </a:r>
            <a:r>
              <a:rPr lang="en-US" sz="2900" dirty="0">
                <a:solidFill>
                  <a:schemeClr val="accent2">
                    <a:lumMod val="50000"/>
                  </a:schemeClr>
                </a:solidFill>
              </a:rPr>
              <a:t>But God gives it a body as He pleases, and to each seed its own body.</a:t>
            </a:r>
          </a:p>
        </p:txBody>
      </p:sp>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13</a:t>
            </a:r>
            <a:r>
              <a:rPr lang="en-US" sz="4000" dirty="0">
                <a:latin typeface="Aaron" panose="02020900000000000000" pitchFamily="18" charset="0"/>
              </a:rPr>
              <a:t>-</a:t>
            </a:r>
            <a:r>
              <a:rPr lang="en-US" sz="4000" dirty="0">
                <a:latin typeface="vtks distress" panose="02000000000000000000" pitchFamily="2" charset="0"/>
              </a:rPr>
              <a:t>5</a:t>
            </a:r>
            <a:r>
              <a:rPr lang="en-US" sz="4000" dirty="0">
                <a:latin typeface="Aaron" panose="02020900000000000000" pitchFamily="18" charset="0"/>
              </a:rPr>
              <a:t>.</a:t>
            </a:r>
            <a:r>
              <a:rPr lang="en-US" sz="4000" dirty="0">
                <a:latin typeface="vtks distress" panose="02000000000000000000" pitchFamily="2" charset="0"/>
              </a:rPr>
              <a:t>9</a:t>
            </a: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Tree>
    <p:extLst>
      <p:ext uri="{BB962C8B-B14F-4D97-AF65-F5344CB8AC3E}">
        <p14:creationId xmlns:p14="http://schemas.microsoft.com/office/powerpoint/2010/main" val="659308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94452" y="513687"/>
            <a:ext cx="8258133" cy="5693866"/>
          </a:xfrm>
          <a:prstGeom prst="rect">
            <a:avLst/>
          </a:prstGeom>
          <a:noFill/>
        </p:spPr>
        <p:txBody>
          <a:bodyPr wrap="square" rtlCol="0">
            <a:spAutoFit/>
          </a:bodyPr>
          <a:lstStyle/>
          <a:p>
            <a:r>
              <a:rPr lang="en-US" sz="2800" dirty="0"/>
              <a:t>Message - </a:t>
            </a:r>
            <a:r>
              <a:rPr lang="en-US" sz="2800" baseline="30000" dirty="0"/>
              <a:t>35</a:t>
            </a:r>
            <a:r>
              <a:rPr lang="en-US" sz="2800" dirty="0"/>
              <a:t> </a:t>
            </a:r>
            <a:r>
              <a:rPr lang="en-US" sz="2800" dirty="0">
                <a:solidFill>
                  <a:schemeClr val="accent2">
                    <a:lumMod val="50000"/>
                  </a:schemeClr>
                </a:solidFill>
              </a:rPr>
              <a:t>Some skeptic is sure to ask, “Show me how resurrection works. Give me a diagram; draw me a picture. What does this ‘resurrection body’ look like?”</a:t>
            </a:r>
          </a:p>
          <a:p>
            <a:r>
              <a:rPr lang="en-US" sz="2800" baseline="30000" dirty="0"/>
              <a:t>36</a:t>
            </a:r>
            <a:r>
              <a:rPr lang="en-US" sz="2800" dirty="0"/>
              <a:t> </a:t>
            </a:r>
            <a:r>
              <a:rPr lang="en-US" sz="2800" dirty="0">
                <a:solidFill>
                  <a:schemeClr val="accent2">
                    <a:lumMod val="50000"/>
                  </a:schemeClr>
                </a:solidFill>
              </a:rPr>
              <a:t>If you look at this question closely, you realize how absurd it is. There are no diagrams for this kind of thing.</a:t>
            </a:r>
          </a:p>
          <a:p>
            <a:r>
              <a:rPr lang="en-US" sz="2800" baseline="30000" dirty="0"/>
              <a:t>37</a:t>
            </a:r>
            <a:r>
              <a:rPr lang="en-US" sz="2800" dirty="0"/>
              <a:t> </a:t>
            </a:r>
            <a:r>
              <a:rPr lang="en-US" sz="2800" dirty="0">
                <a:solidFill>
                  <a:schemeClr val="accent2">
                    <a:lumMod val="50000"/>
                  </a:schemeClr>
                </a:solidFill>
              </a:rPr>
              <a:t>We do have a parallel experience in gardening. You plant a “dead” seed; soon there is a flourishing plant. </a:t>
            </a:r>
          </a:p>
        </p:txBody>
      </p:sp>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13</a:t>
            </a:r>
            <a:r>
              <a:rPr lang="en-US" sz="4000" dirty="0">
                <a:latin typeface="Aaron" panose="02020900000000000000" pitchFamily="18" charset="0"/>
              </a:rPr>
              <a:t>-</a:t>
            </a:r>
            <a:r>
              <a:rPr lang="en-US" sz="4000" dirty="0">
                <a:latin typeface="vtks distress" panose="02000000000000000000" pitchFamily="2" charset="0"/>
              </a:rPr>
              <a:t>5</a:t>
            </a:r>
            <a:r>
              <a:rPr lang="en-US" sz="4000" dirty="0">
                <a:latin typeface="Aaron" panose="02020900000000000000" pitchFamily="18" charset="0"/>
              </a:rPr>
              <a:t>.</a:t>
            </a:r>
            <a:r>
              <a:rPr lang="en-US" sz="4000" dirty="0">
                <a:latin typeface="vtks distress" panose="02000000000000000000" pitchFamily="2" charset="0"/>
              </a:rPr>
              <a:t>9</a:t>
            </a: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Tree>
    <p:extLst>
      <p:ext uri="{BB962C8B-B14F-4D97-AF65-F5344CB8AC3E}">
        <p14:creationId xmlns:p14="http://schemas.microsoft.com/office/powerpoint/2010/main" val="1066304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94452" y="513687"/>
            <a:ext cx="8258133" cy="5262979"/>
          </a:xfrm>
          <a:prstGeom prst="rect">
            <a:avLst/>
          </a:prstGeom>
          <a:noFill/>
        </p:spPr>
        <p:txBody>
          <a:bodyPr wrap="square" rtlCol="0">
            <a:spAutoFit/>
          </a:bodyPr>
          <a:lstStyle/>
          <a:p>
            <a:r>
              <a:rPr lang="en-US" sz="2800" dirty="0"/>
              <a:t>Message - </a:t>
            </a:r>
            <a:r>
              <a:rPr lang="en-US" sz="2800" dirty="0">
                <a:solidFill>
                  <a:schemeClr val="accent2">
                    <a:lumMod val="50000"/>
                  </a:schemeClr>
                </a:solidFill>
              </a:rPr>
              <a:t>There is no visual likeness between seed and plant.</a:t>
            </a:r>
          </a:p>
          <a:p>
            <a:r>
              <a:rPr lang="en-US" sz="2800" baseline="30000" dirty="0"/>
              <a:t>38</a:t>
            </a:r>
            <a:r>
              <a:rPr lang="en-US" sz="2800" dirty="0"/>
              <a:t> </a:t>
            </a:r>
            <a:r>
              <a:rPr lang="en-US" sz="2800" dirty="0">
                <a:solidFill>
                  <a:schemeClr val="accent2">
                    <a:lumMod val="50000"/>
                  </a:schemeClr>
                </a:solidFill>
              </a:rPr>
              <a:t>You could never guess what a tomato would look like by looking at a tomato seed. What we plant in the soil and what grows out of it don’t look anything alike. The dead body that we bury in the ground and the resurrection body that comes from it will be dramatically different.</a:t>
            </a:r>
          </a:p>
        </p:txBody>
      </p:sp>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13</a:t>
            </a:r>
            <a:r>
              <a:rPr lang="en-US" sz="4000" dirty="0">
                <a:latin typeface="Aaron" panose="02020900000000000000" pitchFamily="18" charset="0"/>
              </a:rPr>
              <a:t>-</a:t>
            </a:r>
            <a:r>
              <a:rPr lang="en-US" sz="4000" dirty="0">
                <a:latin typeface="vtks distress" panose="02000000000000000000" pitchFamily="2" charset="0"/>
              </a:rPr>
              <a:t>5</a:t>
            </a:r>
            <a:r>
              <a:rPr lang="en-US" sz="4000" dirty="0">
                <a:latin typeface="Aaron" panose="02020900000000000000" pitchFamily="18" charset="0"/>
              </a:rPr>
              <a:t>.</a:t>
            </a:r>
            <a:r>
              <a:rPr lang="en-US" sz="4000" dirty="0">
                <a:latin typeface="vtks distress" panose="02000000000000000000" pitchFamily="2" charset="0"/>
              </a:rPr>
              <a:t>9</a:t>
            </a: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Tree>
    <p:extLst>
      <p:ext uri="{BB962C8B-B14F-4D97-AF65-F5344CB8AC3E}">
        <p14:creationId xmlns:p14="http://schemas.microsoft.com/office/powerpoint/2010/main" val="1820991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3" name="TextBox 22">
            <a:extLst>
              <a:ext uri="{FF2B5EF4-FFF2-40B4-BE49-F238E27FC236}">
                <a16:creationId xmlns:a16="http://schemas.microsoft.com/office/drawing/2014/main" id="{C132BEE4-3483-40F1-A799-A740DA0CC8B5}"/>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13</a:t>
            </a:r>
            <a:r>
              <a:rPr lang="en-US" sz="4000" dirty="0">
                <a:latin typeface="Aaron" panose="02020900000000000000" pitchFamily="18" charset="0"/>
              </a:rPr>
              <a:t>-</a:t>
            </a:r>
            <a:r>
              <a:rPr lang="en-US" sz="4000" dirty="0">
                <a:latin typeface="vtks distress" panose="02000000000000000000" pitchFamily="2" charset="0"/>
              </a:rPr>
              <a:t>5</a:t>
            </a:r>
            <a:r>
              <a:rPr lang="en-US" sz="4000" dirty="0">
                <a:latin typeface="Aaron" panose="02020900000000000000" pitchFamily="18" charset="0"/>
              </a:rPr>
              <a:t>.</a:t>
            </a:r>
            <a:r>
              <a:rPr lang="en-US" sz="4000" dirty="0">
                <a:latin typeface="vtks distress" panose="02000000000000000000" pitchFamily="2" charset="0"/>
              </a:rPr>
              <a:t>9</a:t>
            </a:r>
          </a:p>
        </p:txBody>
      </p:sp>
    </p:spTree>
    <p:extLst>
      <p:ext uri="{BB962C8B-B14F-4D97-AF65-F5344CB8AC3E}">
        <p14:creationId xmlns:p14="http://schemas.microsoft.com/office/powerpoint/2010/main" val="1437036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94452" y="513687"/>
            <a:ext cx="8258133" cy="3108543"/>
          </a:xfrm>
          <a:prstGeom prst="rect">
            <a:avLst/>
          </a:prstGeom>
          <a:noFill/>
        </p:spPr>
        <p:txBody>
          <a:bodyPr wrap="square" rtlCol="0">
            <a:spAutoFit/>
          </a:bodyPr>
          <a:lstStyle/>
          <a:p>
            <a:r>
              <a:rPr lang="en-US" sz="2700" dirty="0"/>
              <a:t>Phil. 1.22-23 - </a:t>
            </a:r>
            <a:r>
              <a:rPr lang="en-US" sz="2700" baseline="30000" dirty="0"/>
              <a:t>22</a:t>
            </a:r>
            <a:r>
              <a:rPr lang="en-US" sz="2700" dirty="0"/>
              <a:t> </a:t>
            </a:r>
            <a:r>
              <a:rPr lang="en-US" sz="2700" dirty="0">
                <a:solidFill>
                  <a:schemeClr val="accent2">
                    <a:lumMod val="50000"/>
                  </a:schemeClr>
                </a:solidFill>
              </a:rPr>
              <a:t>But if </a:t>
            </a:r>
            <a:r>
              <a:rPr lang="en-US" sz="2700" i="1" dirty="0">
                <a:solidFill>
                  <a:schemeClr val="accent2">
                    <a:lumMod val="50000"/>
                  </a:schemeClr>
                </a:solidFill>
              </a:rPr>
              <a:t>I</a:t>
            </a:r>
            <a:r>
              <a:rPr lang="en-US" sz="2700" dirty="0">
                <a:solidFill>
                  <a:schemeClr val="accent2">
                    <a:lumMod val="50000"/>
                  </a:schemeClr>
                </a:solidFill>
              </a:rPr>
              <a:t> live on in the flesh, this </a:t>
            </a:r>
            <a:r>
              <a:rPr lang="en-US" sz="2700" i="1" dirty="0">
                <a:solidFill>
                  <a:schemeClr val="accent2">
                    <a:lumMod val="50000"/>
                  </a:schemeClr>
                </a:solidFill>
              </a:rPr>
              <a:t>will mean</a:t>
            </a:r>
            <a:r>
              <a:rPr lang="en-US" sz="2700" dirty="0">
                <a:solidFill>
                  <a:schemeClr val="accent2">
                    <a:lumMod val="50000"/>
                  </a:schemeClr>
                </a:solidFill>
              </a:rPr>
              <a:t> fruit from my labor; yet what I shall choose I cannot tell. </a:t>
            </a:r>
            <a:r>
              <a:rPr lang="en-US" sz="2700" baseline="30000" dirty="0"/>
              <a:t>23</a:t>
            </a:r>
            <a:r>
              <a:rPr lang="en-US" sz="2700" dirty="0"/>
              <a:t> </a:t>
            </a:r>
            <a:r>
              <a:rPr lang="en-US" sz="2700" dirty="0">
                <a:solidFill>
                  <a:schemeClr val="accent2">
                    <a:lumMod val="50000"/>
                  </a:schemeClr>
                </a:solidFill>
              </a:rPr>
              <a:t>For I am hard-pressed between the two, having a desire to depart and be with Christ, </a:t>
            </a:r>
            <a:r>
              <a:rPr lang="en-US" sz="2700" i="1" dirty="0">
                <a:solidFill>
                  <a:schemeClr val="accent2">
                    <a:lumMod val="50000"/>
                  </a:schemeClr>
                </a:solidFill>
              </a:rPr>
              <a:t>which is</a:t>
            </a:r>
            <a:r>
              <a:rPr lang="en-US" sz="2700" dirty="0">
                <a:solidFill>
                  <a:schemeClr val="accent2">
                    <a:lumMod val="50000"/>
                  </a:schemeClr>
                </a:solidFill>
              </a:rPr>
              <a:t> far better.</a:t>
            </a:r>
            <a:endParaRPr lang="en-US" sz="2700" dirty="0">
              <a:solidFill>
                <a:schemeClr val="accent2">
                  <a:lumMod val="50000"/>
                </a:schemeClr>
              </a:solidFill>
              <a:latin typeface="GreeceBlack" panose="020B0600000000000000" pitchFamily="34" charset="0"/>
            </a:endParaRPr>
          </a:p>
        </p:txBody>
      </p:sp>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13</a:t>
            </a:r>
            <a:r>
              <a:rPr lang="en-US" sz="4000" dirty="0">
                <a:latin typeface="Aaron" panose="02020900000000000000" pitchFamily="18" charset="0"/>
              </a:rPr>
              <a:t>-</a:t>
            </a:r>
            <a:r>
              <a:rPr lang="en-US" sz="4000" dirty="0">
                <a:latin typeface="vtks distress" panose="02000000000000000000" pitchFamily="2" charset="0"/>
              </a:rPr>
              <a:t>5</a:t>
            </a:r>
            <a:r>
              <a:rPr lang="en-US" sz="4000" dirty="0">
                <a:latin typeface="Aaron" panose="02020900000000000000" pitchFamily="18" charset="0"/>
              </a:rPr>
              <a:t>.</a:t>
            </a:r>
            <a:r>
              <a:rPr lang="en-US" sz="4000" dirty="0">
                <a:latin typeface="vtks distress" panose="02000000000000000000" pitchFamily="2" charset="0"/>
              </a:rPr>
              <a:t>9</a:t>
            </a: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3" name="TextBox 22">
            <a:extLst>
              <a:ext uri="{FF2B5EF4-FFF2-40B4-BE49-F238E27FC236}">
                <a16:creationId xmlns:a16="http://schemas.microsoft.com/office/drawing/2014/main" id="{2CEC63A0-6B78-4305-B365-F0139FB7A006}"/>
              </a:ext>
            </a:extLst>
          </p:cNvPr>
          <p:cNvSpPr txBox="1"/>
          <p:nvPr/>
        </p:nvSpPr>
        <p:spPr>
          <a:xfrm>
            <a:off x="494455" y="3445561"/>
            <a:ext cx="8258133" cy="2677656"/>
          </a:xfrm>
          <a:prstGeom prst="rect">
            <a:avLst/>
          </a:prstGeom>
          <a:noFill/>
        </p:spPr>
        <p:txBody>
          <a:bodyPr wrap="square" rtlCol="0">
            <a:spAutoFit/>
          </a:bodyPr>
          <a:lstStyle/>
          <a:p>
            <a:r>
              <a:rPr lang="en-US" sz="2700" dirty="0"/>
              <a:t>1 Thess. 4.6 - </a:t>
            </a:r>
            <a:r>
              <a:rPr lang="en-US" sz="2700" dirty="0">
                <a:solidFill>
                  <a:schemeClr val="accent2">
                    <a:lumMod val="50000"/>
                  </a:schemeClr>
                </a:solidFill>
              </a:rPr>
              <a:t>For the Lord Himself will descend from heaven with a shout, with the voice of an archangel, and with the trumpet of God. And the dead in Christ will rise first.</a:t>
            </a:r>
          </a:p>
        </p:txBody>
      </p:sp>
    </p:spTree>
    <p:extLst>
      <p:ext uri="{BB962C8B-B14F-4D97-AF65-F5344CB8AC3E}">
        <p14:creationId xmlns:p14="http://schemas.microsoft.com/office/powerpoint/2010/main" val="1428127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par>
                                <p:cTn id="13" presetID="3" presetClass="emph" presetSubtype="2" fill="hold" grpId="1" nodeType="withEffect">
                                  <p:stCondLst>
                                    <p:cond delay="0"/>
                                  </p:stCondLst>
                                  <p:childTnLst>
                                    <p:animClr clrSpc="rgb" dir="cw">
                                      <p:cBhvr override="childStyle">
                                        <p:cTn id="14" dur="2000" fill="hold"/>
                                        <p:tgtEl>
                                          <p:spTgt spid="2"/>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6" name="TextBox 25">
            <a:extLst>
              <a:ext uri="{FF2B5EF4-FFF2-40B4-BE49-F238E27FC236}">
                <a16:creationId xmlns:a16="http://schemas.microsoft.com/office/drawing/2014/main" id="{1C020B93-53B0-40A6-9FC7-7C9B8263782A}"/>
              </a:ext>
            </a:extLst>
          </p:cNvPr>
          <p:cNvSpPr txBox="1"/>
          <p:nvPr/>
        </p:nvSpPr>
        <p:spPr>
          <a:xfrm>
            <a:off x="494452" y="513687"/>
            <a:ext cx="8258133" cy="1077218"/>
          </a:xfrm>
          <a:prstGeom prst="rect">
            <a:avLst/>
          </a:prstGeom>
          <a:noFill/>
        </p:spPr>
        <p:txBody>
          <a:bodyPr wrap="square" rtlCol="0">
            <a:spAutoFit/>
          </a:bodyPr>
          <a:lstStyle/>
          <a:p>
            <a:r>
              <a:rPr lang="en-US" sz="3200" dirty="0">
                <a:solidFill>
                  <a:schemeClr val="accent2">
                    <a:lumMod val="50000"/>
                  </a:schemeClr>
                </a:solidFill>
              </a:rPr>
              <a:t>Look</a:t>
            </a:r>
            <a:r>
              <a:rPr lang="en-US" sz="3200" dirty="0"/>
              <a:t> - </a:t>
            </a:r>
            <a:r>
              <a:rPr lang="en-US" sz="3200" b="1" i="1" cap="all" dirty="0" err="1">
                <a:solidFill>
                  <a:schemeClr val="accent2">
                    <a:lumMod val="50000"/>
                  </a:schemeClr>
                </a:solidFill>
                <a:latin typeface="Times New Roman" panose="02020603050405020304" pitchFamily="18" charset="0"/>
                <a:cs typeface="Times New Roman" panose="02020603050405020304" pitchFamily="18" charset="0"/>
              </a:rPr>
              <a:t>skopeō</a:t>
            </a:r>
            <a:r>
              <a:rPr lang="en-US" sz="3200" dirty="0"/>
              <a:t> – </a:t>
            </a:r>
            <a:r>
              <a:rPr lang="en-US" sz="3200" i="1" dirty="0"/>
              <a:t>to behold, to gaze upon</a:t>
            </a:r>
            <a:endParaRPr lang="en-US" sz="4800" dirty="0"/>
          </a:p>
        </p:txBody>
      </p:sp>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13</a:t>
            </a:r>
            <a:r>
              <a:rPr lang="en-US" sz="4000" dirty="0">
                <a:latin typeface="Aaron" panose="02020900000000000000" pitchFamily="18" charset="0"/>
              </a:rPr>
              <a:t>-</a:t>
            </a:r>
            <a:r>
              <a:rPr lang="en-US" sz="4000" dirty="0">
                <a:latin typeface="vtks distress" panose="02000000000000000000" pitchFamily="2" charset="0"/>
              </a:rPr>
              <a:t>5</a:t>
            </a:r>
            <a:r>
              <a:rPr lang="en-US" sz="4000" dirty="0">
                <a:latin typeface="Aaron" panose="02020900000000000000" pitchFamily="18" charset="0"/>
              </a:rPr>
              <a:t>.</a:t>
            </a:r>
            <a:r>
              <a:rPr lang="en-US" sz="4000" dirty="0">
                <a:latin typeface="vtks distress" panose="02000000000000000000" pitchFamily="2" charset="0"/>
              </a:rPr>
              <a:t>9</a:t>
            </a: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Tree>
    <p:extLst>
      <p:ext uri="{BB962C8B-B14F-4D97-AF65-F5344CB8AC3E}">
        <p14:creationId xmlns:p14="http://schemas.microsoft.com/office/powerpoint/2010/main" val="920365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50" name="Group 49">
            <a:extLst>
              <a:ext uri="{FF2B5EF4-FFF2-40B4-BE49-F238E27FC236}">
                <a16:creationId xmlns:a16="http://schemas.microsoft.com/office/drawing/2014/main" id="{5BED7E8C-A414-4427-8BB1-E44459B4BEEB}"/>
              </a:ext>
            </a:extLst>
          </p:cNvPr>
          <p:cNvGrpSpPr/>
          <p:nvPr/>
        </p:nvGrpSpPr>
        <p:grpSpPr>
          <a:xfrm>
            <a:off x="4574531" y="628367"/>
            <a:ext cx="765362" cy="1942825"/>
            <a:chOff x="1480746" y="3214915"/>
            <a:chExt cx="1120567" cy="2585901"/>
          </a:xfrm>
          <a:solidFill>
            <a:schemeClr val="bg2">
              <a:lumMod val="75000"/>
            </a:schemeClr>
          </a:solidFill>
        </p:grpSpPr>
        <p:sp>
          <p:nvSpPr>
            <p:cNvPr id="51" name="Oval 50">
              <a:extLst>
                <a:ext uri="{FF2B5EF4-FFF2-40B4-BE49-F238E27FC236}">
                  <a16:creationId xmlns:a16="http://schemas.microsoft.com/office/drawing/2014/main" id="{349B425C-D0C9-4D02-AA3D-9BE5B3F828AE}"/>
                </a:ext>
              </a:extLst>
            </p:cNvPr>
            <p:cNvSpPr/>
            <p:nvPr/>
          </p:nvSpPr>
          <p:spPr>
            <a:xfrm>
              <a:off x="1756229" y="3214915"/>
              <a:ext cx="587828" cy="74022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Rounded Corners 51">
              <a:extLst>
                <a:ext uri="{FF2B5EF4-FFF2-40B4-BE49-F238E27FC236}">
                  <a16:creationId xmlns:a16="http://schemas.microsoft.com/office/drawing/2014/main" id="{17A1CB31-3B2A-4537-95E7-0B82ABBD2A2E}"/>
                </a:ext>
              </a:extLst>
            </p:cNvPr>
            <p:cNvSpPr/>
            <p:nvPr/>
          </p:nvSpPr>
          <p:spPr>
            <a:xfrm>
              <a:off x="1643742" y="3918856"/>
              <a:ext cx="798286" cy="1117600"/>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Rounded Corners 52">
              <a:extLst>
                <a:ext uri="{FF2B5EF4-FFF2-40B4-BE49-F238E27FC236}">
                  <a16:creationId xmlns:a16="http://schemas.microsoft.com/office/drawing/2014/main" id="{C39404A4-5FA5-4EEF-B230-5ACB482C7DEC}"/>
                </a:ext>
              </a:extLst>
            </p:cNvPr>
            <p:cNvSpPr/>
            <p:nvPr/>
          </p:nvSpPr>
          <p:spPr>
            <a:xfrm rot="291426">
              <a:off x="1662074" y="4877180"/>
              <a:ext cx="313633" cy="923636"/>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Rounded Corners 53">
              <a:extLst>
                <a:ext uri="{FF2B5EF4-FFF2-40B4-BE49-F238E27FC236}">
                  <a16:creationId xmlns:a16="http://schemas.microsoft.com/office/drawing/2014/main" id="{CDE58702-6235-4E2B-80C2-9F573E3AEAA6}"/>
                </a:ext>
              </a:extLst>
            </p:cNvPr>
            <p:cNvSpPr/>
            <p:nvPr/>
          </p:nvSpPr>
          <p:spPr>
            <a:xfrm rot="21308574" flipH="1">
              <a:off x="2117398" y="4874303"/>
              <a:ext cx="313633" cy="923636"/>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Rounded Corners 54">
              <a:extLst>
                <a:ext uri="{FF2B5EF4-FFF2-40B4-BE49-F238E27FC236}">
                  <a16:creationId xmlns:a16="http://schemas.microsoft.com/office/drawing/2014/main" id="{0FE34EE0-860B-416E-ACE7-2A08172D4C66}"/>
                </a:ext>
              </a:extLst>
            </p:cNvPr>
            <p:cNvSpPr/>
            <p:nvPr/>
          </p:nvSpPr>
          <p:spPr>
            <a:xfrm rot="1447012">
              <a:off x="1480746" y="3938972"/>
              <a:ext cx="230037" cy="943036"/>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Rounded Corners 55">
              <a:extLst>
                <a:ext uri="{FF2B5EF4-FFF2-40B4-BE49-F238E27FC236}">
                  <a16:creationId xmlns:a16="http://schemas.microsoft.com/office/drawing/2014/main" id="{6F083151-9A54-450D-9DC5-6AEAF819E32F}"/>
                </a:ext>
              </a:extLst>
            </p:cNvPr>
            <p:cNvSpPr/>
            <p:nvPr/>
          </p:nvSpPr>
          <p:spPr>
            <a:xfrm rot="20152988" flipH="1">
              <a:off x="2371276" y="3937134"/>
              <a:ext cx="230037" cy="943036"/>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a:extLst>
              <a:ext uri="{FF2B5EF4-FFF2-40B4-BE49-F238E27FC236}">
                <a16:creationId xmlns:a16="http://schemas.microsoft.com/office/drawing/2014/main" id="{07C0F194-6578-4441-825B-2E37728F471E}"/>
              </a:ext>
            </a:extLst>
          </p:cNvPr>
          <p:cNvGrpSpPr/>
          <p:nvPr/>
        </p:nvGrpSpPr>
        <p:grpSpPr>
          <a:xfrm rot="5400000">
            <a:off x="4209858" y="4454695"/>
            <a:ext cx="765362" cy="1942825"/>
            <a:chOff x="1480746" y="3214915"/>
            <a:chExt cx="1120567" cy="2585901"/>
          </a:xfrm>
          <a:solidFill>
            <a:schemeClr val="bg2">
              <a:lumMod val="75000"/>
            </a:schemeClr>
          </a:solidFill>
        </p:grpSpPr>
        <p:sp>
          <p:nvSpPr>
            <p:cNvPr id="31" name="Oval 30">
              <a:extLst>
                <a:ext uri="{FF2B5EF4-FFF2-40B4-BE49-F238E27FC236}">
                  <a16:creationId xmlns:a16="http://schemas.microsoft.com/office/drawing/2014/main" id="{1D10A935-30A8-43E8-9BA7-E3EDB1B3AECC}"/>
                </a:ext>
              </a:extLst>
            </p:cNvPr>
            <p:cNvSpPr/>
            <p:nvPr/>
          </p:nvSpPr>
          <p:spPr>
            <a:xfrm>
              <a:off x="1756229" y="3214915"/>
              <a:ext cx="587828" cy="74022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Rounded Corners 31">
              <a:extLst>
                <a:ext uri="{FF2B5EF4-FFF2-40B4-BE49-F238E27FC236}">
                  <a16:creationId xmlns:a16="http://schemas.microsoft.com/office/drawing/2014/main" id="{1BFC3FF4-9BF7-415F-ACAD-3D677C83E8E0}"/>
                </a:ext>
              </a:extLst>
            </p:cNvPr>
            <p:cNvSpPr/>
            <p:nvPr/>
          </p:nvSpPr>
          <p:spPr>
            <a:xfrm>
              <a:off x="1643742" y="3918856"/>
              <a:ext cx="798286" cy="1117600"/>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Rounded Corners 32">
              <a:extLst>
                <a:ext uri="{FF2B5EF4-FFF2-40B4-BE49-F238E27FC236}">
                  <a16:creationId xmlns:a16="http://schemas.microsoft.com/office/drawing/2014/main" id="{8A950BF4-F75A-4865-A2C6-95734F62F55D}"/>
                </a:ext>
              </a:extLst>
            </p:cNvPr>
            <p:cNvSpPr/>
            <p:nvPr/>
          </p:nvSpPr>
          <p:spPr>
            <a:xfrm rot="291426">
              <a:off x="1662074" y="4877180"/>
              <a:ext cx="313633" cy="923636"/>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Rounded Corners 33">
              <a:extLst>
                <a:ext uri="{FF2B5EF4-FFF2-40B4-BE49-F238E27FC236}">
                  <a16:creationId xmlns:a16="http://schemas.microsoft.com/office/drawing/2014/main" id="{E8068160-07D6-43A7-9BB4-3DC1522BEDEF}"/>
                </a:ext>
              </a:extLst>
            </p:cNvPr>
            <p:cNvSpPr/>
            <p:nvPr/>
          </p:nvSpPr>
          <p:spPr>
            <a:xfrm rot="21308574" flipH="1">
              <a:off x="2117398" y="4874303"/>
              <a:ext cx="313633" cy="923636"/>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Rounded Corners 34">
              <a:extLst>
                <a:ext uri="{FF2B5EF4-FFF2-40B4-BE49-F238E27FC236}">
                  <a16:creationId xmlns:a16="http://schemas.microsoft.com/office/drawing/2014/main" id="{4C50037F-1EB3-4CAC-B51A-5C8C6F2FA34A}"/>
                </a:ext>
              </a:extLst>
            </p:cNvPr>
            <p:cNvSpPr/>
            <p:nvPr/>
          </p:nvSpPr>
          <p:spPr>
            <a:xfrm rot="1447012">
              <a:off x="1480746" y="3938972"/>
              <a:ext cx="230037" cy="943036"/>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Rounded Corners 35">
              <a:extLst>
                <a:ext uri="{FF2B5EF4-FFF2-40B4-BE49-F238E27FC236}">
                  <a16:creationId xmlns:a16="http://schemas.microsoft.com/office/drawing/2014/main" id="{6BBB0347-A2EF-4DF1-BFB7-B63DBC14BC52}"/>
                </a:ext>
              </a:extLst>
            </p:cNvPr>
            <p:cNvSpPr/>
            <p:nvPr/>
          </p:nvSpPr>
          <p:spPr>
            <a:xfrm rot="20152988" flipH="1">
              <a:off x="2371276" y="3937134"/>
              <a:ext cx="230037" cy="943036"/>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3" name="Group 42">
            <a:extLst>
              <a:ext uri="{FF2B5EF4-FFF2-40B4-BE49-F238E27FC236}">
                <a16:creationId xmlns:a16="http://schemas.microsoft.com/office/drawing/2014/main" id="{A48DE4BC-F96F-46D2-96BA-AA261B991192}"/>
              </a:ext>
            </a:extLst>
          </p:cNvPr>
          <p:cNvGrpSpPr/>
          <p:nvPr/>
        </p:nvGrpSpPr>
        <p:grpSpPr>
          <a:xfrm rot="5400000">
            <a:off x="4212865" y="4443600"/>
            <a:ext cx="765362" cy="1942825"/>
            <a:chOff x="1480746" y="3214915"/>
            <a:chExt cx="1120567" cy="2585901"/>
          </a:xfrm>
        </p:grpSpPr>
        <p:sp>
          <p:nvSpPr>
            <p:cNvPr id="44" name="Oval 43">
              <a:extLst>
                <a:ext uri="{FF2B5EF4-FFF2-40B4-BE49-F238E27FC236}">
                  <a16:creationId xmlns:a16="http://schemas.microsoft.com/office/drawing/2014/main" id="{AB8DEAF5-7E8C-4685-A80B-3C521E47F4D8}"/>
                </a:ext>
              </a:extLst>
            </p:cNvPr>
            <p:cNvSpPr/>
            <p:nvPr/>
          </p:nvSpPr>
          <p:spPr>
            <a:xfrm>
              <a:off x="1756229" y="3214915"/>
              <a:ext cx="587828" cy="740228"/>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Rounded Corners 44">
              <a:extLst>
                <a:ext uri="{FF2B5EF4-FFF2-40B4-BE49-F238E27FC236}">
                  <a16:creationId xmlns:a16="http://schemas.microsoft.com/office/drawing/2014/main" id="{245CB72B-FA71-41DF-813C-F6DC022FD2B8}"/>
                </a:ext>
              </a:extLst>
            </p:cNvPr>
            <p:cNvSpPr/>
            <p:nvPr/>
          </p:nvSpPr>
          <p:spPr>
            <a:xfrm>
              <a:off x="1643742" y="3918856"/>
              <a:ext cx="798286" cy="1117600"/>
            </a:xfrm>
            <a:prstGeom prst="round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Rounded Corners 45">
              <a:extLst>
                <a:ext uri="{FF2B5EF4-FFF2-40B4-BE49-F238E27FC236}">
                  <a16:creationId xmlns:a16="http://schemas.microsoft.com/office/drawing/2014/main" id="{AF947420-3D7B-414D-8646-A44902D93A3F}"/>
                </a:ext>
              </a:extLst>
            </p:cNvPr>
            <p:cNvSpPr/>
            <p:nvPr/>
          </p:nvSpPr>
          <p:spPr>
            <a:xfrm rot="291426">
              <a:off x="1662074" y="4877180"/>
              <a:ext cx="313633" cy="923636"/>
            </a:xfrm>
            <a:prstGeom prst="round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Rounded Corners 46">
              <a:extLst>
                <a:ext uri="{FF2B5EF4-FFF2-40B4-BE49-F238E27FC236}">
                  <a16:creationId xmlns:a16="http://schemas.microsoft.com/office/drawing/2014/main" id="{B7C332FA-AB39-4ACD-A74D-F77DD0B63963}"/>
                </a:ext>
              </a:extLst>
            </p:cNvPr>
            <p:cNvSpPr/>
            <p:nvPr/>
          </p:nvSpPr>
          <p:spPr>
            <a:xfrm rot="21308574" flipH="1">
              <a:off x="2117398" y="4874303"/>
              <a:ext cx="313633" cy="923636"/>
            </a:xfrm>
            <a:prstGeom prst="round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Rounded Corners 47">
              <a:extLst>
                <a:ext uri="{FF2B5EF4-FFF2-40B4-BE49-F238E27FC236}">
                  <a16:creationId xmlns:a16="http://schemas.microsoft.com/office/drawing/2014/main" id="{C2813011-D11A-4231-A775-A443FE46E54B}"/>
                </a:ext>
              </a:extLst>
            </p:cNvPr>
            <p:cNvSpPr/>
            <p:nvPr/>
          </p:nvSpPr>
          <p:spPr>
            <a:xfrm rot="1447012">
              <a:off x="1480746" y="3938972"/>
              <a:ext cx="230037" cy="943036"/>
            </a:xfrm>
            <a:prstGeom prst="round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Rounded Corners 48">
              <a:extLst>
                <a:ext uri="{FF2B5EF4-FFF2-40B4-BE49-F238E27FC236}">
                  <a16:creationId xmlns:a16="http://schemas.microsoft.com/office/drawing/2014/main" id="{F1ACAE19-4EFE-4898-A745-219B736807B2}"/>
                </a:ext>
              </a:extLst>
            </p:cNvPr>
            <p:cNvSpPr/>
            <p:nvPr/>
          </p:nvSpPr>
          <p:spPr>
            <a:xfrm rot="20152988" flipH="1">
              <a:off x="2371276" y="3937134"/>
              <a:ext cx="230037" cy="943036"/>
            </a:xfrm>
            <a:prstGeom prst="round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3" name="TextBox 22">
            <a:extLst>
              <a:ext uri="{FF2B5EF4-FFF2-40B4-BE49-F238E27FC236}">
                <a16:creationId xmlns:a16="http://schemas.microsoft.com/office/drawing/2014/main" id="{C132BEE4-3483-40F1-A799-A740DA0CC8B5}"/>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13</a:t>
            </a:r>
            <a:r>
              <a:rPr lang="en-US" sz="4000" dirty="0">
                <a:latin typeface="Aaron" panose="02020900000000000000" pitchFamily="18" charset="0"/>
              </a:rPr>
              <a:t>-</a:t>
            </a:r>
            <a:r>
              <a:rPr lang="en-US" sz="4000" dirty="0">
                <a:latin typeface="vtks distress" panose="02000000000000000000" pitchFamily="2" charset="0"/>
              </a:rPr>
              <a:t>5</a:t>
            </a:r>
            <a:r>
              <a:rPr lang="en-US" sz="4000" dirty="0">
                <a:latin typeface="Aaron" panose="02020900000000000000" pitchFamily="18" charset="0"/>
              </a:rPr>
              <a:t>.</a:t>
            </a:r>
            <a:r>
              <a:rPr lang="en-US" sz="4000" dirty="0">
                <a:latin typeface="vtks distress" panose="02000000000000000000" pitchFamily="2" charset="0"/>
              </a:rPr>
              <a:t>9</a:t>
            </a:r>
          </a:p>
        </p:txBody>
      </p:sp>
      <p:grpSp>
        <p:nvGrpSpPr>
          <p:cNvPr id="27" name="Group 26">
            <a:extLst>
              <a:ext uri="{FF2B5EF4-FFF2-40B4-BE49-F238E27FC236}">
                <a16:creationId xmlns:a16="http://schemas.microsoft.com/office/drawing/2014/main" id="{14732530-4BD3-4477-A9D2-5A11BA9537A1}"/>
              </a:ext>
            </a:extLst>
          </p:cNvPr>
          <p:cNvGrpSpPr/>
          <p:nvPr/>
        </p:nvGrpSpPr>
        <p:grpSpPr>
          <a:xfrm>
            <a:off x="1498692" y="2643827"/>
            <a:ext cx="765362" cy="1942825"/>
            <a:chOff x="1480746" y="3214915"/>
            <a:chExt cx="1120567" cy="2585901"/>
          </a:xfrm>
        </p:grpSpPr>
        <p:sp>
          <p:nvSpPr>
            <p:cNvPr id="2" name="Oval 1">
              <a:extLst>
                <a:ext uri="{FF2B5EF4-FFF2-40B4-BE49-F238E27FC236}">
                  <a16:creationId xmlns:a16="http://schemas.microsoft.com/office/drawing/2014/main" id="{6319FFEA-6A49-4448-AA65-B67DEC4A48BD}"/>
                </a:ext>
              </a:extLst>
            </p:cNvPr>
            <p:cNvSpPr/>
            <p:nvPr/>
          </p:nvSpPr>
          <p:spPr>
            <a:xfrm>
              <a:off x="1756229" y="3214915"/>
              <a:ext cx="587828" cy="740228"/>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Rounded Corners 2">
              <a:extLst>
                <a:ext uri="{FF2B5EF4-FFF2-40B4-BE49-F238E27FC236}">
                  <a16:creationId xmlns:a16="http://schemas.microsoft.com/office/drawing/2014/main" id="{5FE78F7A-AB03-4109-9908-56E9FCD81F15}"/>
                </a:ext>
              </a:extLst>
            </p:cNvPr>
            <p:cNvSpPr/>
            <p:nvPr/>
          </p:nvSpPr>
          <p:spPr>
            <a:xfrm>
              <a:off x="1643742" y="3918856"/>
              <a:ext cx="798286" cy="1117600"/>
            </a:xfrm>
            <a:prstGeom prst="round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Rounded Corners 23">
              <a:extLst>
                <a:ext uri="{FF2B5EF4-FFF2-40B4-BE49-F238E27FC236}">
                  <a16:creationId xmlns:a16="http://schemas.microsoft.com/office/drawing/2014/main" id="{A2B15312-2FE7-4C8B-AFF4-6F79041818FC}"/>
                </a:ext>
              </a:extLst>
            </p:cNvPr>
            <p:cNvSpPr/>
            <p:nvPr/>
          </p:nvSpPr>
          <p:spPr>
            <a:xfrm rot="291426">
              <a:off x="1662074" y="4877180"/>
              <a:ext cx="313633" cy="923636"/>
            </a:xfrm>
            <a:prstGeom prst="round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Rounded Corners 24">
              <a:extLst>
                <a:ext uri="{FF2B5EF4-FFF2-40B4-BE49-F238E27FC236}">
                  <a16:creationId xmlns:a16="http://schemas.microsoft.com/office/drawing/2014/main" id="{BAA338F7-0479-4601-9FC8-BC73774810B4}"/>
                </a:ext>
              </a:extLst>
            </p:cNvPr>
            <p:cNvSpPr/>
            <p:nvPr/>
          </p:nvSpPr>
          <p:spPr>
            <a:xfrm rot="21308574" flipH="1">
              <a:off x="2117398" y="4874303"/>
              <a:ext cx="313633" cy="923636"/>
            </a:xfrm>
            <a:prstGeom prst="round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Rounded Corners 20">
              <a:extLst>
                <a:ext uri="{FF2B5EF4-FFF2-40B4-BE49-F238E27FC236}">
                  <a16:creationId xmlns:a16="http://schemas.microsoft.com/office/drawing/2014/main" id="{E535ADD8-25F9-4219-831A-6CE3A4A9C474}"/>
                </a:ext>
              </a:extLst>
            </p:cNvPr>
            <p:cNvSpPr/>
            <p:nvPr/>
          </p:nvSpPr>
          <p:spPr>
            <a:xfrm rot="1447012">
              <a:off x="1480746" y="3938972"/>
              <a:ext cx="230037" cy="943036"/>
            </a:xfrm>
            <a:prstGeom prst="round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Rounded Corners 25">
              <a:extLst>
                <a:ext uri="{FF2B5EF4-FFF2-40B4-BE49-F238E27FC236}">
                  <a16:creationId xmlns:a16="http://schemas.microsoft.com/office/drawing/2014/main" id="{455120D6-4B98-48A9-A90E-A21E6A7EC397}"/>
                </a:ext>
              </a:extLst>
            </p:cNvPr>
            <p:cNvSpPr/>
            <p:nvPr/>
          </p:nvSpPr>
          <p:spPr>
            <a:xfrm rot="20152988" flipH="1">
              <a:off x="2371276" y="3937134"/>
              <a:ext cx="230037" cy="943036"/>
            </a:xfrm>
            <a:prstGeom prst="round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Plus Sign 28">
            <a:extLst>
              <a:ext uri="{FF2B5EF4-FFF2-40B4-BE49-F238E27FC236}">
                <a16:creationId xmlns:a16="http://schemas.microsoft.com/office/drawing/2014/main" id="{8CA64123-0246-4A84-BD3C-507CBCDCD7F2}"/>
              </a:ext>
            </a:extLst>
          </p:cNvPr>
          <p:cNvSpPr/>
          <p:nvPr/>
        </p:nvSpPr>
        <p:spPr>
          <a:xfrm>
            <a:off x="5883546" y="3539175"/>
            <a:ext cx="511994" cy="1202544"/>
          </a:xfrm>
          <a:custGeom>
            <a:avLst/>
            <a:gdLst>
              <a:gd name="connsiteX0" fmla="*/ 92346 w 696686"/>
              <a:gd name="connsiteY0" fmla="*/ 462357 h 1103086"/>
              <a:gd name="connsiteX1" fmla="*/ 259157 w 696686"/>
              <a:gd name="connsiteY1" fmla="*/ 462357 h 1103086"/>
              <a:gd name="connsiteX2" fmla="*/ 259157 w 696686"/>
              <a:gd name="connsiteY2" fmla="*/ 146214 h 1103086"/>
              <a:gd name="connsiteX3" fmla="*/ 437529 w 696686"/>
              <a:gd name="connsiteY3" fmla="*/ 146214 h 1103086"/>
              <a:gd name="connsiteX4" fmla="*/ 437529 w 696686"/>
              <a:gd name="connsiteY4" fmla="*/ 462357 h 1103086"/>
              <a:gd name="connsiteX5" fmla="*/ 604340 w 696686"/>
              <a:gd name="connsiteY5" fmla="*/ 462357 h 1103086"/>
              <a:gd name="connsiteX6" fmla="*/ 604340 w 696686"/>
              <a:gd name="connsiteY6" fmla="*/ 640729 h 1103086"/>
              <a:gd name="connsiteX7" fmla="*/ 437529 w 696686"/>
              <a:gd name="connsiteY7" fmla="*/ 640729 h 1103086"/>
              <a:gd name="connsiteX8" fmla="*/ 437529 w 696686"/>
              <a:gd name="connsiteY8" fmla="*/ 956872 h 1103086"/>
              <a:gd name="connsiteX9" fmla="*/ 259157 w 696686"/>
              <a:gd name="connsiteY9" fmla="*/ 956872 h 1103086"/>
              <a:gd name="connsiteX10" fmla="*/ 259157 w 696686"/>
              <a:gd name="connsiteY10" fmla="*/ 640729 h 1103086"/>
              <a:gd name="connsiteX11" fmla="*/ 92346 w 696686"/>
              <a:gd name="connsiteY11" fmla="*/ 640729 h 1103086"/>
              <a:gd name="connsiteX12" fmla="*/ 92346 w 696686"/>
              <a:gd name="connsiteY12" fmla="*/ 462357 h 1103086"/>
              <a:gd name="connsiteX0" fmla="*/ 0 w 511994"/>
              <a:gd name="connsiteY0" fmla="*/ 316143 h 1202544"/>
              <a:gd name="connsiteX1" fmla="*/ 166811 w 511994"/>
              <a:gd name="connsiteY1" fmla="*/ 316143 h 1202544"/>
              <a:gd name="connsiteX2" fmla="*/ 166811 w 511994"/>
              <a:gd name="connsiteY2" fmla="*/ 0 h 1202544"/>
              <a:gd name="connsiteX3" fmla="*/ 345183 w 511994"/>
              <a:gd name="connsiteY3" fmla="*/ 0 h 1202544"/>
              <a:gd name="connsiteX4" fmla="*/ 345183 w 511994"/>
              <a:gd name="connsiteY4" fmla="*/ 316143 h 1202544"/>
              <a:gd name="connsiteX5" fmla="*/ 511994 w 511994"/>
              <a:gd name="connsiteY5" fmla="*/ 316143 h 1202544"/>
              <a:gd name="connsiteX6" fmla="*/ 511994 w 511994"/>
              <a:gd name="connsiteY6" fmla="*/ 494515 h 1202544"/>
              <a:gd name="connsiteX7" fmla="*/ 345183 w 511994"/>
              <a:gd name="connsiteY7" fmla="*/ 494515 h 1202544"/>
              <a:gd name="connsiteX8" fmla="*/ 345183 w 511994"/>
              <a:gd name="connsiteY8" fmla="*/ 810658 h 1202544"/>
              <a:gd name="connsiteX9" fmla="*/ 166811 w 511994"/>
              <a:gd name="connsiteY9" fmla="*/ 1202544 h 1202544"/>
              <a:gd name="connsiteX10" fmla="*/ 166811 w 511994"/>
              <a:gd name="connsiteY10" fmla="*/ 494515 h 1202544"/>
              <a:gd name="connsiteX11" fmla="*/ 0 w 511994"/>
              <a:gd name="connsiteY11" fmla="*/ 494515 h 1202544"/>
              <a:gd name="connsiteX12" fmla="*/ 0 w 511994"/>
              <a:gd name="connsiteY12" fmla="*/ 316143 h 1202544"/>
              <a:gd name="connsiteX0" fmla="*/ 0 w 511994"/>
              <a:gd name="connsiteY0" fmla="*/ 316143 h 1202544"/>
              <a:gd name="connsiteX1" fmla="*/ 166811 w 511994"/>
              <a:gd name="connsiteY1" fmla="*/ 316143 h 1202544"/>
              <a:gd name="connsiteX2" fmla="*/ 166811 w 511994"/>
              <a:gd name="connsiteY2" fmla="*/ 0 h 1202544"/>
              <a:gd name="connsiteX3" fmla="*/ 345183 w 511994"/>
              <a:gd name="connsiteY3" fmla="*/ 0 h 1202544"/>
              <a:gd name="connsiteX4" fmla="*/ 345183 w 511994"/>
              <a:gd name="connsiteY4" fmla="*/ 316143 h 1202544"/>
              <a:gd name="connsiteX5" fmla="*/ 511994 w 511994"/>
              <a:gd name="connsiteY5" fmla="*/ 316143 h 1202544"/>
              <a:gd name="connsiteX6" fmla="*/ 511994 w 511994"/>
              <a:gd name="connsiteY6" fmla="*/ 494515 h 1202544"/>
              <a:gd name="connsiteX7" fmla="*/ 345183 w 511994"/>
              <a:gd name="connsiteY7" fmla="*/ 494515 h 1202544"/>
              <a:gd name="connsiteX8" fmla="*/ 337926 w 511994"/>
              <a:gd name="connsiteY8" fmla="*/ 1159001 h 1202544"/>
              <a:gd name="connsiteX9" fmla="*/ 166811 w 511994"/>
              <a:gd name="connsiteY9" fmla="*/ 1202544 h 1202544"/>
              <a:gd name="connsiteX10" fmla="*/ 166811 w 511994"/>
              <a:gd name="connsiteY10" fmla="*/ 494515 h 1202544"/>
              <a:gd name="connsiteX11" fmla="*/ 0 w 511994"/>
              <a:gd name="connsiteY11" fmla="*/ 494515 h 1202544"/>
              <a:gd name="connsiteX12" fmla="*/ 0 w 511994"/>
              <a:gd name="connsiteY12" fmla="*/ 316143 h 1202544"/>
              <a:gd name="connsiteX0" fmla="*/ 0 w 511994"/>
              <a:gd name="connsiteY0" fmla="*/ 316143 h 1202544"/>
              <a:gd name="connsiteX1" fmla="*/ 166811 w 511994"/>
              <a:gd name="connsiteY1" fmla="*/ 316143 h 1202544"/>
              <a:gd name="connsiteX2" fmla="*/ 166811 w 511994"/>
              <a:gd name="connsiteY2" fmla="*/ 0 h 1202544"/>
              <a:gd name="connsiteX3" fmla="*/ 345183 w 511994"/>
              <a:gd name="connsiteY3" fmla="*/ 0 h 1202544"/>
              <a:gd name="connsiteX4" fmla="*/ 345183 w 511994"/>
              <a:gd name="connsiteY4" fmla="*/ 316143 h 1202544"/>
              <a:gd name="connsiteX5" fmla="*/ 511994 w 511994"/>
              <a:gd name="connsiteY5" fmla="*/ 316143 h 1202544"/>
              <a:gd name="connsiteX6" fmla="*/ 511994 w 511994"/>
              <a:gd name="connsiteY6" fmla="*/ 494515 h 1202544"/>
              <a:gd name="connsiteX7" fmla="*/ 345183 w 511994"/>
              <a:gd name="connsiteY7" fmla="*/ 494515 h 1202544"/>
              <a:gd name="connsiteX8" fmla="*/ 337926 w 511994"/>
              <a:gd name="connsiteY8" fmla="*/ 1188030 h 1202544"/>
              <a:gd name="connsiteX9" fmla="*/ 166811 w 511994"/>
              <a:gd name="connsiteY9" fmla="*/ 1202544 h 1202544"/>
              <a:gd name="connsiteX10" fmla="*/ 166811 w 511994"/>
              <a:gd name="connsiteY10" fmla="*/ 494515 h 1202544"/>
              <a:gd name="connsiteX11" fmla="*/ 0 w 511994"/>
              <a:gd name="connsiteY11" fmla="*/ 494515 h 1202544"/>
              <a:gd name="connsiteX12" fmla="*/ 0 w 511994"/>
              <a:gd name="connsiteY12" fmla="*/ 316143 h 1202544"/>
              <a:gd name="connsiteX0" fmla="*/ 0 w 511994"/>
              <a:gd name="connsiteY0" fmla="*/ 316143 h 1202544"/>
              <a:gd name="connsiteX1" fmla="*/ 166811 w 511994"/>
              <a:gd name="connsiteY1" fmla="*/ 316143 h 1202544"/>
              <a:gd name="connsiteX2" fmla="*/ 166811 w 511994"/>
              <a:gd name="connsiteY2" fmla="*/ 0 h 1202544"/>
              <a:gd name="connsiteX3" fmla="*/ 345183 w 511994"/>
              <a:gd name="connsiteY3" fmla="*/ 0 h 1202544"/>
              <a:gd name="connsiteX4" fmla="*/ 345183 w 511994"/>
              <a:gd name="connsiteY4" fmla="*/ 316143 h 1202544"/>
              <a:gd name="connsiteX5" fmla="*/ 511994 w 511994"/>
              <a:gd name="connsiteY5" fmla="*/ 316143 h 1202544"/>
              <a:gd name="connsiteX6" fmla="*/ 511994 w 511994"/>
              <a:gd name="connsiteY6" fmla="*/ 494515 h 1202544"/>
              <a:gd name="connsiteX7" fmla="*/ 345183 w 511994"/>
              <a:gd name="connsiteY7" fmla="*/ 494515 h 1202544"/>
              <a:gd name="connsiteX8" fmla="*/ 337926 w 511994"/>
              <a:gd name="connsiteY8" fmla="*/ 1202544 h 1202544"/>
              <a:gd name="connsiteX9" fmla="*/ 166811 w 511994"/>
              <a:gd name="connsiteY9" fmla="*/ 1202544 h 1202544"/>
              <a:gd name="connsiteX10" fmla="*/ 166811 w 511994"/>
              <a:gd name="connsiteY10" fmla="*/ 494515 h 1202544"/>
              <a:gd name="connsiteX11" fmla="*/ 0 w 511994"/>
              <a:gd name="connsiteY11" fmla="*/ 494515 h 1202544"/>
              <a:gd name="connsiteX12" fmla="*/ 0 w 511994"/>
              <a:gd name="connsiteY12" fmla="*/ 316143 h 12025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11994" h="1202544">
                <a:moveTo>
                  <a:pt x="0" y="316143"/>
                </a:moveTo>
                <a:lnTo>
                  <a:pt x="166811" y="316143"/>
                </a:lnTo>
                <a:lnTo>
                  <a:pt x="166811" y="0"/>
                </a:lnTo>
                <a:lnTo>
                  <a:pt x="345183" y="0"/>
                </a:lnTo>
                <a:lnTo>
                  <a:pt x="345183" y="316143"/>
                </a:lnTo>
                <a:lnTo>
                  <a:pt x="511994" y="316143"/>
                </a:lnTo>
                <a:lnTo>
                  <a:pt x="511994" y="494515"/>
                </a:lnTo>
                <a:lnTo>
                  <a:pt x="345183" y="494515"/>
                </a:lnTo>
                <a:lnTo>
                  <a:pt x="337926" y="1202544"/>
                </a:lnTo>
                <a:lnTo>
                  <a:pt x="166811" y="1202544"/>
                </a:lnTo>
                <a:lnTo>
                  <a:pt x="166811" y="494515"/>
                </a:lnTo>
                <a:lnTo>
                  <a:pt x="0" y="494515"/>
                </a:lnTo>
                <a:lnTo>
                  <a:pt x="0" y="316143"/>
                </a:lnTo>
                <a:close/>
              </a:path>
            </a:pathLst>
          </a:custGeom>
          <a:solidFill>
            <a:srgbClr val="FFFF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8" name="Picture 37" descr="A picture containing linedrawing&#10;&#10;Description generated with very high confidence">
            <a:extLst>
              <a:ext uri="{FF2B5EF4-FFF2-40B4-BE49-F238E27FC236}">
                <a16:creationId xmlns:a16="http://schemas.microsoft.com/office/drawing/2014/main" id="{53564D1A-5847-4E34-A067-9AF6F1F0FA79}"/>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7500" b="91250" l="5189" r="89623">
                        <a14:foregroundMark x1="24057" y1="33125" x2="24057" y2="33125"/>
                        <a14:foregroundMark x1="11321" y1="46250" x2="11321" y2="46250"/>
                        <a14:foregroundMark x1="6132" y1="48750" x2="6132" y2="48750"/>
                        <a14:foregroundMark x1="7075" y1="50000" x2="7075" y2="50000"/>
                        <a14:foregroundMark x1="10377" y1="49688" x2="10377" y2="49688"/>
                        <a14:foregroundMark x1="12736" y1="50625" x2="12736" y2="50625"/>
                        <a14:foregroundMark x1="18868" y1="45938" x2="18868" y2="45938"/>
                        <a14:foregroundMark x1="34434" y1="90625" x2="34434" y2="90625"/>
                        <a14:foregroundMark x1="64623" y1="91250" x2="64623" y2="91250"/>
                        <a14:foregroundMark x1="83491" y1="47500" x2="83491" y2="47500"/>
                        <a14:foregroundMark x1="46698" y1="7500" x2="46698" y2="7500"/>
                        <a14:foregroundMark x1="39623" y1="26875" x2="39623" y2="26875"/>
                        <a14:foregroundMark x1="39623" y1="33750" x2="39151" y2="33750"/>
                        <a14:foregroundMark x1="49528" y1="39063" x2="49528" y2="39063"/>
                        <a14:foregroundMark x1="61321" y1="40625" x2="61321" y2="40625"/>
                        <a14:foregroundMark x1="75472" y1="37813" x2="75472" y2="37813"/>
                        <a14:foregroundMark x1="49057" y1="71875" x2="49057" y2="71875"/>
                        <a14:foregroundMark x1="47642" y1="58125" x2="47642" y2="58125"/>
                      </a14:backgroundRemoval>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2565565" y="65315"/>
            <a:ext cx="1835727" cy="2770909"/>
          </a:xfrm>
          <a:prstGeom prst="rect">
            <a:avLst/>
          </a:prstGeom>
        </p:spPr>
      </p:pic>
      <p:sp>
        <p:nvSpPr>
          <p:cNvPr id="28" name="Freeform: Shape 27">
            <a:extLst>
              <a:ext uri="{FF2B5EF4-FFF2-40B4-BE49-F238E27FC236}">
                <a16:creationId xmlns:a16="http://schemas.microsoft.com/office/drawing/2014/main" id="{5D64ED45-0F22-4CDA-8025-63E88BBABE93}"/>
              </a:ext>
            </a:extLst>
          </p:cNvPr>
          <p:cNvSpPr/>
          <p:nvPr/>
        </p:nvSpPr>
        <p:spPr>
          <a:xfrm>
            <a:off x="508001" y="4673602"/>
            <a:ext cx="8258627" cy="1357087"/>
          </a:xfrm>
          <a:custGeom>
            <a:avLst/>
            <a:gdLst>
              <a:gd name="connsiteX0" fmla="*/ 0 w 7620000"/>
              <a:gd name="connsiteY0" fmla="*/ 87086 h 1132114"/>
              <a:gd name="connsiteX1" fmla="*/ 1901372 w 7620000"/>
              <a:gd name="connsiteY1" fmla="*/ 58057 h 1132114"/>
              <a:gd name="connsiteX2" fmla="*/ 2039257 w 7620000"/>
              <a:gd name="connsiteY2" fmla="*/ 428171 h 1132114"/>
              <a:gd name="connsiteX3" fmla="*/ 2264229 w 7620000"/>
              <a:gd name="connsiteY3" fmla="*/ 718457 h 1132114"/>
              <a:gd name="connsiteX4" fmla="*/ 2503714 w 7620000"/>
              <a:gd name="connsiteY4" fmla="*/ 986971 h 1132114"/>
              <a:gd name="connsiteX5" fmla="*/ 2721429 w 7620000"/>
              <a:gd name="connsiteY5" fmla="*/ 1132114 h 1132114"/>
              <a:gd name="connsiteX6" fmla="*/ 3149600 w 7620000"/>
              <a:gd name="connsiteY6" fmla="*/ 1132114 h 1132114"/>
              <a:gd name="connsiteX7" fmla="*/ 3483429 w 7620000"/>
              <a:gd name="connsiteY7" fmla="*/ 1132114 h 1132114"/>
              <a:gd name="connsiteX8" fmla="*/ 3918857 w 7620000"/>
              <a:gd name="connsiteY8" fmla="*/ 1095828 h 1132114"/>
              <a:gd name="connsiteX9" fmla="*/ 4252686 w 7620000"/>
              <a:gd name="connsiteY9" fmla="*/ 1095828 h 1132114"/>
              <a:gd name="connsiteX10" fmla="*/ 4252686 w 7620000"/>
              <a:gd name="connsiteY10" fmla="*/ 1095828 h 1132114"/>
              <a:gd name="connsiteX11" fmla="*/ 4586514 w 7620000"/>
              <a:gd name="connsiteY11" fmla="*/ 791028 h 1132114"/>
              <a:gd name="connsiteX12" fmla="*/ 4738914 w 7620000"/>
              <a:gd name="connsiteY12" fmla="*/ 333828 h 1132114"/>
              <a:gd name="connsiteX13" fmla="*/ 4826000 w 7620000"/>
              <a:gd name="connsiteY13" fmla="*/ 72571 h 1132114"/>
              <a:gd name="connsiteX14" fmla="*/ 4826000 w 7620000"/>
              <a:gd name="connsiteY14" fmla="*/ 36286 h 1132114"/>
              <a:gd name="connsiteX15" fmla="*/ 7620000 w 7620000"/>
              <a:gd name="connsiteY15" fmla="*/ 0 h 1132114"/>
              <a:gd name="connsiteX0" fmla="*/ 0 w 7620000"/>
              <a:gd name="connsiteY0" fmla="*/ 87086 h 1132114"/>
              <a:gd name="connsiteX1" fmla="*/ 72572 w 7620000"/>
              <a:gd name="connsiteY1" fmla="*/ 72571 h 1132114"/>
              <a:gd name="connsiteX2" fmla="*/ 1901372 w 7620000"/>
              <a:gd name="connsiteY2" fmla="*/ 58057 h 1132114"/>
              <a:gd name="connsiteX3" fmla="*/ 2039257 w 7620000"/>
              <a:gd name="connsiteY3" fmla="*/ 428171 h 1132114"/>
              <a:gd name="connsiteX4" fmla="*/ 2264229 w 7620000"/>
              <a:gd name="connsiteY4" fmla="*/ 718457 h 1132114"/>
              <a:gd name="connsiteX5" fmla="*/ 2503714 w 7620000"/>
              <a:gd name="connsiteY5" fmla="*/ 986971 h 1132114"/>
              <a:gd name="connsiteX6" fmla="*/ 2721429 w 7620000"/>
              <a:gd name="connsiteY6" fmla="*/ 1132114 h 1132114"/>
              <a:gd name="connsiteX7" fmla="*/ 3149600 w 7620000"/>
              <a:gd name="connsiteY7" fmla="*/ 1132114 h 1132114"/>
              <a:gd name="connsiteX8" fmla="*/ 3483429 w 7620000"/>
              <a:gd name="connsiteY8" fmla="*/ 1132114 h 1132114"/>
              <a:gd name="connsiteX9" fmla="*/ 3918857 w 7620000"/>
              <a:gd name="connsiteY9" fmla="*/ 1095828 h 1132114"/>
              <a:gd name="connsiteX10" fmla="*/ 4252686 w 7620000"/>
              <a:gd name="connsiteY10" fmla="*/ 1095828 h 1132114"/>
              <a:gd name="connsiteX11" fmla="*/ 4252686 w 7620000"/>
              <a:gd name="connsiteY11" fmla="*/ 1095828 h 1132114"/>
              <a:gd name="connsiteX12" fmla="*/ 4586514 w 7620000"/>
              <a:gd name="connsiteY12" fmla="*/ 791028 h 1132114"/>
              <a:gd name="connsiteX13" fmla="*/ 4738914 w 7620000"/>
              <a:gd name="connsiteY13" fmla="*/ 333828 h 1132114"/>
              <a:gd name="connsiteX14" fmla="*/ 4826000 w 7620000"/>
              <a:gd name="connsiteY14" fmla="*/ 72571 h 1132114"/>
              <a:gd name="connsiteX15" fmla="*/ 4826000 w 7620000"/>
              <a:gd name="connsiteY15" fmla="*/ 36286 h 1132114"/>
              <a:gd name="connsiteX16" fmla="*/ 7620000 w 7620000"/>
              <a:gd name="connsiteY16" fmla="*/ 0 h 1132114"/>
              <a:gd name="connsiteX0" fmla="*/ 0 w 7620000"/>
              <a:gd name="connsiteY0" fmla="*/ 87086 h 1132114"/>
              <a:gd name="connsiteX1" fmla="*/ 188687 w 7620000"/>
              <a:gd name="connsiteY1" fmla="*/ 58057 h 1132114"/>
              <a:gd name="connsiteX2" fmla="*/ 1901372 w 7620000"/>
              <a:gd name="connsiteY2" fmla="*/ 58057 h 1132114"/>
              <a:gd name="connsiteX3" fmla="*/ 2039257 w 7620000"/>
              <a:gd name="connsiteY3" fmla="*/ 428171 h 1132114"/>
              <a:gd name="connsiteX4" fmla="*/ 2264229 w 7620000"/>
              <a:gd name="connsiteY4" fmla="*/ 718457 h 1132114"/>
              <a:gd name="connsiteX5" fmla="*/ 2503714 w 7620000"/>
              <a:gd name="connsiteY5" fmla="*/ 986971 h 1132114"/>
              <a:gd name="connsiteX6" fmla="*/ 2721429 w 7620000"/>
              <a:gd name="connsiteY6" fmla="*/ 1132114 h 1132114"/>
              <a:gd name="connsiteX7" fmla="*/ 3149600 w 7620000"/>
              <a:gd name="connsiteY7" fmla="*/ 1132114 h 1132114"/>
              <a:gd name="connsiteX8" fmla="*/ 3483429 w 7620000"/>
              <a:gd name="connsiteY8" fmla="*/ 1132114 h 1132114"/>
              <a:gd name="connsiteX9" fmla="*/ 3918857 w 7620000"/>
              <a:gd name="connsiteY9" fmla="*/ 1095828 h 1132114"/>
              <a:gd name="connsiteX10" fmla="*/ 4252686 w 7620000"/>
              <a:gd name="connsiteY10" fmla="*/ 1095828 h 1132114"/>
              <a:gd name="connsiteX11" fmla="*/ 4252686 w 7620000"/>
              <a:gd name="connsiteY11" fmla="*/ 1095828 h 1132114"/>
              <a:gd name="connsiteX12" fmla="*/ 4586514 w 7620000"/>
              <a:gd name="connsiteY12" fmla="*/ 791028 h 1132114"/>
              <a:gd name="connsiteX13" fmla="*/ 4738914 w 7620000"/>
              <a:gd name="connsiteY13" fmla="*/ 333828 h 1132114"/>
              <a:gd name="connsiteX14" fmla="*/ 4826000 w 7620000"/>
              <a:gd name="connsiteY14" fmla="*/ 72571 h 1132114"/>
              <a:gd name="connsiteX15" fmla="*/ 4826000 w 7620000"/>
              <a:gd name="connsiteY15" fmla="*/ 36286 h 1132114"/>
              <a:gd name="connsiteX16" fmla="*/ 7620000 w 7620000"/>
              <a:gd name="connsiteY16" fmla="*/ 0 h 1132114"/>
              <a:gd name="connsiteX0" fmla="*/ 210456 w 7431313"/>
              <a:gd name="connsiteY0" fmla="*/ 1117600 h 1132114"/>
              <a:gd name="connsiteX1" fmla="*/ 0 w 7431313"/>
              <a:gd name="connsiteY1" fmla="*/ 58057 h 1132114"/>
              <a:gd name="connsiteX2" fmla="*/ 1712685 w 7431313"/>
              <a:gd name="connsiteY2" fmla="*/ 58057 h 1132114"/>
              <a:gd name="connsiteX3" fmla="*/ 1850570 w 7431313"/>
              <a:gd name="connsiteY3" fmla="*/ 428171 h 1132114"/>
              <a:gd name="connsiteX4" fmla="*/ 2075542 w 7431313"/>
              <a:gd name="connsiteY4" fmla="*/ 718457 h 1132114"/>
              <a:gd name="connsiteX5" fmla="*/ 2315027 w 7431313"/>
              <a:gd name="connsiteY5" fmla="*/ 986971 h 1132114"/>
              <a:gd name="connsiteX6" fmla="*/ 2532742 w 7431313"/>
              <a:gd name="connsiteY6" fmla="*/ 1132114 h 1132114"/>
              <a:gd name="connsiteX7" fmla="*/ 2960913 w 7431313"/>
              <a:gd name="connsiteY7" fmla="*/ 1132114 h 1132114"/>
              <a:gd name="connsiteX8" fmla="*/ 3294742 w 7431313"/>
              <a:gd name="connsiteY8" fmla="*/ 1132114 h 1132114"/>
              <a:gd name="connsiteX9" fmla="*/ 3730170 w 7431313"/>
              <a:gd name="connsiteY9" fmla="*/ 1095828 h 1132114"/>
              <a:gd name="connsiteX10" fmla="*/ 4063999 w 7431313"/>
              <a:gd name="connsiteY10" fmla="*/ 1095828 h 1132114"/>
              <a:gd name="connsiteX11" fmla="*/ 4063999 w 7431313"/>
              <a:gd name="connsiteY11" fmla="*/ 1095828 h 1132114"/>
              <a:gd name="connsiteX12" fmla="*/ 4397827 w 7431313"/>
              <a:gd name="connsiteY12" fmla="*/ 791028 h 1132114"/>
              <a:gd name="connsiteX13" fmla="*/ 4550227 w 7431313"/>
              <a:gd name="connsiteY13" fmla="*/ 333828 h 1132114"/>
              <a:gd name="connsiteX14" fmla="*/ 4637313 w 7431313"/>
              <a:gd name="connsiteY14" fmla="*/ 72571 h 1132114"/>
              <a:gd name="connsiteX15" fmla="*/ 4637313 w 7431313"/>
              <a:gd name="connsiteY15" fmla="*/ 36286 h 1132114"/>
              <a:gd name="connsiteX16" fmla="*/ 7431313 w 7431313"/>
              <a:gd name="connsiteY16" fmla="*/ 0 h 1132114"/>
              <a:gd name="connsiteX0" fmla="*/ 210456 w 7431313"/>
              <a:gd name="connsiteY0" fmla="*/ 1117600 h 1132114"/>
              <a:gd name="connsiteX1" fmla="*/ 0 w 7431313"/>
              <a:gd name="connsiteY1" fmla="*/ 58057 h 1132114"/>
              <a:gd name="connsiteX2" fmla="*/ 1712685 w 7431313"/>
              <a:gd name="connsiteY2" fmla="*/ 43542 h 1132114"/>
              <a:gd name="connsiteX3" fmla="*/ 1850570 w 7431313"/>
              <a:gd name="connsiteY3" fmla="*/ 428171 h 1132114"/>
              <a:gd name="connsiteX4" fmla="*/ 2075542 w 7431313"/>
              <a:gd name="connsiteY4" fmla="*/ 718457 h 1132114"/>
              <a:gd name="connsiteX5" fmla="*/ 2315027 w 7431313"/>
              <a:gd name="connsiteY5" fmla="*/ 986971 h 1132114"/>
              <a:gd name="connsiteX6" fmla="*/ 2532742 w 7431313"/>
              <a:gd name="connsiteY6" fmla="*/ 1132114 h 1132114"/>
              <a:gd name="connsiteX7" fmla="*/ 2960913 w 7431313"/>
              <a:gd name="connsiteY7" fmla="*/ 1132114 h 1132114"/>
              <a:gd name="connsiteX8" fmla="*/ 3294742 w 7431313"/>
              <a:gd name="connsiteY8" fmla="*/ 1132114 h 1132114"/>
              <a:gd name="connsiteX9" fmla="*/ 3730170 w 7431313"/>
              <a:gd name="connsiteY9" fmla="*/ 1095828 h 1132114"/>
              <a:gd name="connsiteX10" fmla="*/ 4063999 w 7431313"/>
              <a:gd name="connsiteY10" fmla="*/ 1095828 h 1132114"/>
              <a:gd name="connsiteX11" fmla="*/ 4063999 w 7431313"/>
              <a:gd name="connsiteY11" fmla="*/ 1095828 h 1132114"/>
              <a:gd name="connsiteX12" fmla="*/ 4397827 w 7431313"/>
              <a:gd name="connsiteY12" fmla="*/ 791028 h 1132114"/>
              <a:gd name="connsiteX13" fmla="*/ 4550227 w 7431313"/>
              <a:gd name="connsiteY13" fmla="*/ 333828 h 1132114"/>
              <a:gd name="connsiteX14" fmla="*/ 4637313 w 7431313"/>
              <a:gd name="connsiteY14" fmla="*/ 72571 h 1132114"/>
              <a:gd name="connsiteX15" fmla="*/ 4637313 w 7431313"/>
              <a:gd name="connsiteY15" fmla="*/ 36286 h 1132114"/>
              <a:gd name="connsiteX16" fmla="*/ 7431313 w 7431313"/>
              <a:gd name="connsiteY16" fmla="*/ 0 h 1132114"/>
              <a:gd name="connsiteX0" fmla="*/ 210456 w 7431313"/>
              <a:gd name="connsiteY0" fmla="*/ 1117600 h 1132114"/>
              <a:gd name="connsiteX1" fmla="*/ 181427 w 7431313"/>
              <a:gd name="connsiteY1" fmla="*/ 1008743 h 1132114"/>
              <a:gd name="connsiteX2" fmla="*/ 0 w 7431313"/>
              <a:gd name="connsiteY2" fmla="*/ 58057 h 1132114"/>
              <a:gd name="connsiteX3" fmla="*/ 1712685 w 7431313"/>
              <a:gd name="connsiteY3" fmla="*/ 43542 h 1132114"/>
              <a:gd name="connsiteX4" fmla="*/ 1850570 w 7431313"/>
              <a:gd name="connsiteY4" fmla="*/ 428171 h 1132114"/>
              <a:gd name="connsiteX5" fmla="*/ 2075542 w 7431313"/>
              <a:gd name="connsiteY5" fmla="*/ 718457 h 1132114"/>
              <a:gd name="connsiteX6" fmla="*/ 2315027 w 7431313"/>
              <a:gd name="connsiteY6" fmla="*/ 986971 h 1132114"/>
              <a:gd name="connsiteX7" fmla="*/ 2532742 w 7431313"/>
              <a:gd name="connsiteY7" fmla="*/ 1132114 h 1132114"/>
              <a:gd name="connsiteX8" fmla="*/ 2960913 w 7431313"/>
              <a:gd name="connsiteY8" fmla="*/ 1132114 h 1132114"/>
              <a:gd name="connsiteX9" fmla="*/ 3294742 w 7431313"/>
              <a:gd name="connsiteY9" fmla="*/ 1132114 h 1132114"/>
              <a:gd name="connsiteX10" fmla="*/ 3730170 w 7431313"/>
              <a:gd name="connsiteY10" fmla="*/ 1095828 h 1132114"/>
              <a:gd name="connsiteX11" fmla="*/ 4063999 w 7431313"/>
              <a:gd name="connsiteY11" fmla="*/ 1095828 h 1132114"/>
              <a:gd name="connsiteX12" fmla="*/ 4063999 w 7431313"/>
              <a:gd name="connsiteY12" fmla="*/ 1095828 h 1132114"/>
              <a:gd name="connsiteX13" fmla="*/ 4397827 w 7431313"/>
              <a:gd name="connsiteY13" fmla="*/ 791028 h 1132114"/>
              <a:gd name="connsiteX14" fmla="*/ 4550227 w 7431313"/>
              <a:gd name="connsiteY14" fmla="*/ 333828 h 1132114"/>
              <a:gd name="connsiteX15" fmla="*/ 4637313 w 7431313"/>
              <a:gd name="connsiteY15" fmla="*/ 72571 h 1132114"/>
              <a:gd name="connsiteX16" fmla="*/ 4637313 w 7431313"/>
              <a:gd name="connsiteY16" fmla="*/ 36286 h 1132114"/>
              <a:gd name="connsiteX17" fmla="*/ 7431313 w 7431313"/>
              <a:gd name="connsiteY17" fmla="*/ 0 h 1132114"/>
              <a:gd name="connsiteX0" fmla="*/ 6306456 w 7431313"/>
              <a:gd name="connsiteY0" fmla="*/ 1066800 h 1132114"/>
              <a:gd name="connsiteX1" fmla="*/ 181427 w 7431313"/>
              <a:gd name="connsiteY1" fmla="*/ 1008743 h 1132114"/>
              <a:gd name="connsiteX2" fmla="*/ 0 w 7431313"/>
              <a:gd name="connsiteY2" fmla="*/ 58057 h 1132114"/>
              <a:gd name="connsiteX3" fmla="*/ 1712685 w 7431313"/>
              <a:gd name="connsiteY3" fmla="*/ 43542 h 1132114"/>
              <a:gd name="connsiteX4" fmla="*/ 1850570 w 7431313"/>
              <a:gd name="connsiteY4" fmla="*/ 428171 h 1132114"/>
              <a:gd name="connsiteX5" fmla="*/ 2075542 w 7431313"/>
              <a:gd name="connsiteY5" fmla="*/ 718457 h 1132114"/>
              <a:gd name="connsiteX6" fmla="*/ 2315027 w 7431313"/>
              <a:gd name="connsiteY6" fmla="*/ 986971 h 1132114"/>
              <a:gd name="connsiteX7" fmla="*/ 2532742 w 7431313"/>
              <a:gd name="connsiteY7" fmla="*/ 1132114 h 1132114"/>
              <a:gd name="connsiteX8" fmla="*/ 2960913 w 7431313"/>
              <a:gd name="connsiteY8" fmla="*/ 1132114 h 1132114"/>
              <a:gd name="connsiteX9" fmla="*/ 3294742 w 7431313"/>
              <a:gd name="connsiteY9" fmla="*/ 1132114 h 1132114"/>
              <a:gd name="connsiteX10" fmla="*/ 3730170 w 7431313"/>
              <a:gd name="connsiteY10" fmla="*/ 1095828 h 1132114"/>
              <a:gd name="connsiteX11" fmla="*/ 4063999 w 7431313"/>
              <a:gd name="connsiteY11" fmla="*/ 1095828 h 1132114"/>
              <a:gd name="connsiteX12" fmla="*/ 4063999 w 7431313"/>
              <a:gd name="connsiteY12" fmla="*/ 1095828 h 1132114"/>
              <a:gd name="connsiteX13" fmla="*/ 4397827 w 7431313"/>
              <a:gd name="connsiteY13" fmla="*/ 791028 h 1132114"/>
              <a:gd name="connsiteX14" fmla="*/ 4550227 w 7431313"/>
              <a:gd name="connsiteY14" fmla="*/ 333828 h 1132114"/>
              <a:gd name="connsiteX15" fmla="*/ 4637313 w 7431313"/>
              <a:gd name="connsiteY15" fmla="*/ 72571 h 1132114"/>
              <a:gd name="connsiteX16" fmla="*/ 4637313 w 7431313"/>
              <a:gd name="connsiteY16" fmla="*/ 36286 h 1132114"/>
              <a:gd name="connsiteX17" fmla="*/ 7431313 w 7431313"/>
              <a:gd name="connsiteY17" fmla="*/ 0 h 1132114"/>
              <a:gd name="connsiteX0" fmla="*/ 6306456 w 7431313"/>
              <a:gd name="connsiteY0" fmla="*/ 1066800 h 1132114"/>
              <a:gd name="connsiteX1" fmla="*/ 6175827 w 7431313"/>
              <a:gd name="connsiteY1" fmla="*/ 1066800 h 1132114"/>
              <a:gd name="connsiteX2" fmla="*/ 181427 w 7431313"/>
              <a:gd name="connsiteY2" fmla="*/ 1008743 h 1132114"/>
              <a:gd name="connsiteX3" fmla="*/ 0 w 7431313"/>
              <a:gd name="connsiteY3" fmla="*/ 58057 h 1132114"/>
              <a:gd name="connsiteX4" fmla="*/ 1712685 w 7431313"/>
              <a:gd name="connsiteY4" fmla="*/ 43542 h 1132114"/>
              <a:gd name="connsiteX5" fmla="*/ 1850570 w 7431313"/>
              <a:gd name="connsiteY5" fmla="*/ 428171 h 1132114"/>
              <a:gd name="connsiteX6" fmla="*/ 2075542 w 7431313"/>
              <a:gd name="connsiteY6" fmla="*/ 718457 h 1132114"/>
              <a:gd name="connsiteX7" fmla="*/ 2315027 w 7431313"/>
              <a:gd name="connsiteY7" fmla="*/ 986971 h 1132114"/>
              <a:gd name="connsiteX8" fmla="*/ 2532742 w 7431313"/>
              <a:gd name="connsiteY8" fmla="*/ 1132114 h 1132114"/>
              <a:gd name="connsiteX9" fmla="*/ 2960913 w 7431313"/>
              <a:gd name="connsiteY9" fmla="*/ 1132114 h 1132114"/>
              <a:gd name="connsiteX10" fmla="*/ 3294742 w 7431313"/>
              <a:gd name="connsiteY10" fmla="*/ 1132114 h 1132114"/>
              <a:gd name="connsiteX11" fmla="*/ 3730170 w 7431313"/>
              <a:gd name="connsiteY11" fmla="*/ 1095828 h 1132114"/>
              <a:gd name="connsiteX12" fmla="*/ 4063999 w 7431313"/>
              <a:gd name="connsiteY12" fmla="*/ 1095828 h 1132114"/>
              <a:gd name="connsiteX13" fmla="*/ 4063999 w 7431313"/>
              <a:gd name="connsiteY13" fmla="*/ 1095828 h 1132114"/>
              <a:gd name="connsiteX14" fmla="*/ 4397827 w 7431313"/>
              <a:gd name="connsiteY14" fmla="*/ 791028 h 1132114"/>
              <a:gd name="connsiteX15" fmla="*/ 4550227 w 7431313"/>
              <a:gd name="connsiteY15" fmla="*/ 333828 h 1132114"/>
              <a:gd name="connsiteX16" fmla="*/ 4637313 w 7431313"/>
              <a:gd name="connsiteY16" fmla="*/ 72571 h 1132114"/>
              <a:gd name="connsiteX17" fmla="*/ 4637313 w 7431313"/>
              <a:gd name="connsiteY17" fmla="*/ 36286 h 1132114"/>
              <a:gd name="connsiteX18" fmla="*/ 7431313 w 7431313"/>
              <a:gd name="connsiteY18" fmla="*/ 0 h 1132114"/>
              <a:gd name="connsiteX0" fmla="*/ 7453084 w 7453084"/>
              <a:gd name="connsiteY0" fmla="*/ 0 h 1161143"/>
              <a:gd name="connsiteX1" fmla="*/ 6175827 w 7453084"/>
              <a:gd name="connsiteY1" fmla="*/ 1095829 h 1161143"/>
              <a:gd name="connsiteX2" fmla="*/ 181427 w 7453084"/>
              <a:gd name="connsiteY2" fmla="*/ 1037772 h 1161143"/>
              <a:gd name="connsiteX3" fmla="*/ 0 w 7453084"/>
              <a:gd name="connsiteY3" fmla="*/ 87086 h 1161143"/>
              <a:gd name="connsiteX4" fmla="*/ 1712685 w 7453084"/>
              <a:gd name="connsiteY4" fmla="*/ 72571 h 1161143"/>
              <a:gd name="connsiteX5" fmla="*/ 1850570 w 7453084"/>
              <a:gd name="connsiteY5" fmla="*/ 457200 h 1161143"/>
              <a:gd name="connsiteX6" fmla="*/ 2075542 w 7453084"/>
              <a:gd name="connsiteY6" fmla="*/ 747486 h 1161143"/>
              <a:gd name="connsiteX7" fmla="*/ 2315027 w 7453084"/>
              <a:gd name="connsiteY7" fmla="*/ 1016000 h 1161143"/>
              <a:gd name="connsiteX8" fmla="*/ 2532742 w 7453084"/>
              <a:gd name="connsiteY8" fmla="*/ 1161143 h 1161143"/>
              <a:gd name="connsiteX9" fmla="*/ 2960913 w 7453084"/>
              <a:gd name="connsiteY9" fmla="*/ 1161143 h 1161143"/>
              <a:gd name="connsiteX10" fmla="*/ 3294742 w 7453084"/>
              <a:gd name="connsiteY10" fmla="*/ 1161143 h 1161143"/>
              <a:gd name="connsiteX11" fmla="*/ 3730170 w 7453084"/>
              <a:gd name="connsiteY11" fmla="*/ 1124857 h 1161143"/>
              <a:gd name="connsiteX12" fmla="*/ 4063999 w 7453084"/>
              <a:gd name="connsiteY12" fmla="*/ 1124857 h 1161143"/>
              <a:gd name="connsiteX13" fmla="*/ 4063999 w 7453084"/>
              <a:gd name="connsiteY13" fmla="*/ 1124857 h 1161143"/>
              <a:gd name="connsiteX14" fmla="*/ 4397827 w 7453084"/>
              <a:gd name="connsiteY14" fmla="*/ 820057 h 1161143"/>
              <a:gd name="connsiteX15" fmla="*/ 4550227 w 7453084"/>
              <a:gd name="connsiteY15" fmla="*/ 362857 h 1161143"/>
              <a:gd name="connsiteX16" fmla="*/ 4637313 w 7453084"/>
              <a:gd name="connsiteY16" fmla="*/ 101600 h 1161143"/>
              <a:gd name="connsiteX17" fmla="*/ 4637313 w 7453084"/>
              <a:gd name="connsiteY17" fmla="*/ 65315 h 1161143"/>
              <a:gd name="connsiteX18" fmla="*/ 7431313 w 7453084"/>
              <a:gd name="connsiteY18" fmla="*/ 29029 h 1161143"/>
              <a:gd name="connsiteX0" fmla="*/ 7453084 w 7453084"/>
              <a:gd name="connsiteY0" fmla="*/ 0 h 1161143"/>
              <a:gd name="connsiteX1" fmla="*/ 6400798 w 7453084"/>
              <a:gd name="connsiteY1" fmla="*/ 1139372 h 1161143"/>
              <a:gd name="connsiteX2" fmla="*/ 181427 w 7453084"/>
              <a:gd name="connsiteY2" fmla="*/ 1037772 h 1161143"/>
              <a:gd name="connsiteX3" fmla="*/ 0 w 7453084"/>
              <a:gd name="connsiteY3" fmla="*/ 87086 h 1161143"/>
              <a:gd name="connsiteX4" fmla="*/ 1712685 w 7453084"/>
              <a:gd name="connsiteY4" fmla="*/ 72571 h 1161143"/>
              <a:gd name="connsiteX5" fmla="*/ 1850570 w 7453084"/>
              <a:gd name="connsiteY5" fmla="*/ 457200 h 1161143"/>
              <a:gd name="connsiteX6" fmla="*/ 2075542 w 7453084"/>
              <a:gd name="connsiteY6" fmla="*/ 747486 h 1161143"/>
              <a:gd name="connsiteX7" fmla="*/ 2315027 w 7453084"/>
              <a:gd name="connsiteY7" fmla="*/ 1016000 h 1161143"/>
              <a:gd name="connsiteX8" fmla="*/ 2532742 w 7453084"/>
              <a:gd name="connsiteY8" fmla="*/ 1161143 h 1161143"/>
              <a:gd name="connsiteX9" fmla="*/ 2960913 w 7453084"/>
              <a:gd name="connsiteY9" fmla="*/ 1161143 h 1161143"/>
              <a:gd name="connsiteX10" fmla="*/ 3294742 w 7453084"/>
              <a:gd name="connsiteY10" fmla="*/ 1161143 h 1161143"/>
              <a:gd name="connsiteX11" fmla="*/ 3730170 w 7453084"/>
              <a:gd name="connsiteY11" fmla="*/ 1124857 h 1161143"/>
              <a:gd name="connsiteX12" fmla="*/ 4063999 w 7453084"/>
              <a:gd name="connsiteY12" fmla="*/ 1124857 h 1161143"/>
              <a:gd name="connsiteX13" fmla="*/ 4063999 w 7453084"/>
              <a:gd name="connsiteY13" fmla="*/ 1124857 h 1161143"/>
              <a:gd name="connsiteX14" fmla="*/ 4397827 w 7453084"/>
              <a:gd name="connsiteY14" fmla="*/ 820057 h 1161143"/>
              <a:gd name="connsiteX15" fmla="*/ 4550227 w 7453084"/>
              <a:gd name="connsiteY15" fmla="*/ 362857 h 1161143"/>
              <a:gd name="connsiteX16" fmla="*/ 4637313 w 7453084"/>
              <a:gd name="connsiteY16" fmla="*/ 101600 h 1161143"/>
              <a:gd name="connsiteX17" fmla="*/ 4637313 w 7453084"/>
              <a:gd name="connsiteY17" fmla="*/ 65315 h 1161143"/>
              <a:gd name="connsiteX18" fmla="*/ 7431313 w 7453084"/>
              <a:gd name="connsiteY18" fmla="*/ 29029 h 1161143"/>
              <a:gd name="connsiteX0" fmla="*/ 7453084 w 7453084"/>
              <a:gd name="connsiteY0" fmla="*/ 0 h 1190172"/>
              <a:gd name="connsiteX1" fmla="*/ 6400798 w 7453084"/>
              <a:gd name="connsiteY1" fmla="*/ 1139372 h 1190172"/>
              <a:gd name="connsiteX2" fmla="*/ 123370 w 7453084"/>
              <a:gd name="connsiteY2" fmla="*/ 1190172 h 1190172"/>
              <a:gd name="connsiteX3" fmla="*/ 0 w 7453084"/>
              <a:gd name="connsiteY3" fmla="*/ 87086 h 1190172"/>
              <a:gd name="connsiteX4" fmla="*/ 1712685 w 7453084"/>
              <a:gd name="connsiteY4" fmla="*/ 72571 h 1190172"/>
              <a:gd name="connsiteX5" fmla="*/ 1850570 w 7453084"/>
              <a:gd name="connsiteY5" fmla="*/ 457200 h 1190172"/>
              <a:gd name="connsiteX6" fmla="*/ 2075542 w 7453084"/>
              <a:gd name="connsiteY6" fmla="*/ 747486 h 1190172"/>
              <a:gd name="connsiteX7" fmla="*/ 2315027 w 7453084"/>
              <a:gd name="connsiteY7" fmla="*/ 1016000 h 1190172"/>
              <a:gd name="connsiteX8" fmla="*/ 2532742 w 7453084"/>
              <a:gd name="connsiteY8" fmla="*/ 1161143 h 1190172"/>
              <a:gd name="connsiteX9" fmla="*/ 2960913 w 7453084"/>
              <a:gd name="connsiteY9" fmla="*/ 1161143 h 1190172"/>
              <a:gd name="connsiteX10" fmla="*/ 3294742 w 7453084"/>
              <a:gd name="connsiteY10" fmla="*/ 1161143 h 1190172"/>
              <a:gd name="connsiteX11" fmla="*/ 3730170 w 7453084"/>
              <a:gd name="connsiteY11" fmla="*/ 1124857 h 1190172"/>
              <a:gd name="connsiteX12" fmla="*/ 4063999 w 7453084"/>
              <a:gd name="connsiteY12" fmla="*/ 1124857 h 1190172"/>
              <a:gd name="connsiteX13" fmla="*/ 4063999 w 7453084"/>
              <a:gd name="connsiteY13" fmla="*/ 1124857 h 1190172"/>
              <a:gd name="connsiteX14" fmla="*/ 4397827 w 7453084"/>
              <a:gd name="connsiteY14" fmla="*/ 820057 h 1190172"/>
              <a:gd name="connsiteX15" fmla="*/ 4550227 w 7453084"/>
              <a:gd name="connsiteY15" fmla="*/ 362857 h 1190172"/>
              <a:gd name="connsiteX16" fmla="*/ 4637313 w 7453084"/>
              <a:gd name="connsiteY16" fmla="*/ 101600 h 1190172"/>
              <a:gd name="connsiteX17" fmla="*/ 4637313 w 7453084"/>
              <a:gd name="connsiteY17" fmla="*/ 65315 h 1190172"/>
              <a:gd name="connsiteX18" fmla="*/ 7431313 w 7453084"/>
              <a:gd name="connsiteY18" fmla="*/ 29029 h 1190172"/>
              <a:gd name="connsiteX0" fmla="*/ 7453084 w 7453084"/>
              <a:gd name="connsiteY0" fmla="*/ 0 h 1299029"/>
              <a:gd name="connsiteX1" fmla="*/ 6400798 w 7453084"/>
              <a:gd name="connsiteY1" fmla="*/ 1139372 h 1299029"/>
              <a:gd name="connsiteX2" fmla="*/ 123370 w 7453084"/>
              <a:gd name="connsiteY2" fmla="*/ 1299029 h 1299029"/>
              <a:gd name="connsiteX3" fmla="*/ 0 w 7453084"/>
              <a:gd name="connsiteY3" fmla="*/ 87086 h 1299029"/>
              <a:gd name="connsiteX4" fmla="*/ 1712685 w 7453084"/>
              <a:gd name="connsiteY4" fmla="*/ 72571 h 1299029"/>
              <a:gd name="connsiteX5" fmla="*/ 1850570 w 7453084"/>
              <a:gd name="connsiteY5" fmla="*/ 457200 h 1299029"/>
              <a:gd name="connsiteX6" fmla="*/ 2075542 w 7453084"/>
              <a:gd name="connsiteY6" fmla="*/ 747486 h 1299029"/>
              <a:gd name="connsiteX7" fmla="*/ 2315027 w 7453084"/>
              <a:gd name="connsiteY7" fmla="*/ 1016000 h 1299029"/>
              <a:gd name="connsiteX8" fmla="*/ 2532742 w 7453084"/>
              <a:gd name="connsiteY8" fmla="*/ 1161143 h 1299029"/>
              <a:gd name="connsiteX9" fmla="*/ 2960913 w 7453084"/>
              <a:gd name="connsiteY9" fmla="*/ 1161143 h 1299029"/>
              <a:gd name="connsiteX10" fmla="*/ 3294742 w 7453084"/>
              <a:gd name="connsiteY10" fmla="*/ 1161143 h 1299029"/>
              <a:gd name="connsiteX11" fmla="*/ 3730170 w 7453084"/>
              <a:gd name="connsiteY11" fmla="*/ 1124857 h 1299029"/>
              <a:gd name="connsiteX12" fmla="*/ 4063999 w 7453084"/>
              <a:gd name="connsiteY12" fmla="*/ 1124857 h 1299029"/>
              <a:gd name="connsiteX13" fmla="*/ 4063999 w 7453084"/>
              <a:gd name="connsiteY13" fmla="*/ 1124857 h 1299029"/>
              <a:gd name="connsiteX14" fmla="*/ 4397827 w 7453084"/>
              <a:gd name="connsiteY14" fmla="*/ 820057 h 1299029"/>
              <a:gd name="connsiteX15" fmla="*/ 4550227 w 7453084"/>
              <a:gd name="connsiteY15" fmla="*/ 362857 h 1299029"/>
              <a:gd name="connsiteX16" fmla="*/ 4637313 w 7453084"/>
              <a:gd name="connsiteY16" fmla="*/ 101600 h 1299029"/>
              <a:gd name="connsiteX17" fmla="*/ 4637313 w 7453084"/>
              <a:gd name="connsiteY17" fmla="*/ 65315 h 1299029"/>
              <a:gd name="connsiteX18" fmla="*/ 7431313 w 7453084"/>
              <a:gd name="connsiteY18" fmla="*/ 29029 h 1299029"/>
              <a:gd name="connsiteX0" fmla="*/ 7453084 w 7453084"/>
              <a:gd name="connsiteY0" fmla="*/ 0 h 1386115"/>
              <a:gd name="connsiteX1" fmla="*/ 6480626 w 7453084"/>
              <a:gd name="connsiteY1" fmla="*/ 1386115 h 1386115"/>
              <a:gd name="connsiteX2" fmla="*/ 123370 w 7453084"/>
              <a:gd name="connsiteY2" fmla="*/ 1299029 h 1386115"/>
              <a:gd name="connsiteX3" fmla="*/ 0 w 7453084"/>
              <a:gd name="connsiteY3" fmla="*/ 87086 h 1386115"/>
              <a:gd name="connsiteX4" fmla="*/ 1712685 w 7453084"/>
              <a:gd name="connsiteY4" fmla="*/ 72571 h 1386115"/>
              <a:gd name="connsiteX5" fmla="*/ 1850570 w 7453084"/>
              <a:gd name="connsiteY5" fmla="*/ 457200 h 1386115"/>
              <a:gd name="connsiteX6" fmla="*/ 2075542 w 7453084"/>
              <a:gd name="connsiteY6" fmla="*/ 747486 h 1386115"/>
              <a:gd name="connsiteX7" fmla="*/ 2315027 w 7453084"/>
              <a:gd name="connsiteY7" fmla="*/ 1016000 h 1386115"/>
              <a:gd name="connsiteX8" fmla="*/ 2532742 w 7453084"/>
              <a:gd name="connsiteY8" fmla="*/ 1161143 h 1386115"/>
              <a:gd name="connsiteX9" fmla="*/ 2960913 w 7453084"/>
              <a:gd name="connsiteY9" fmla="*/ 1161143 h 1386115"/>
              <a:gd name="connsiteX10" fmla="*/ 3294742 w 7453084"/>
              <a:gd name="connsiteY10" fmla="*/ 1161143 h 1386115"/>
              <a:gd name="connsiteX11" fmla="*/ 3730170 w 7453084"/>
              <a:gd name="connsiteY11" fmla="*/ 1124857 h 1386115"/>
              <a:gd name="connsiteX12" fmla="*/ 4063999 w 7453084"/>
              <a:gd name="connsiteY12" fmla="*/ 1124857 h 1386115"/>
              <a:gd name="connsiteX13" fmla="*/ 4063999 w 7453084"/>
              <a:gd name="connsiteY13" fmla="*/ 1124857 h 1386115"/>
              <a:gd name="connsiteX14" fmla="*/ 4397827 w 7453084"/>
              <a:gd name="connsiteY14" fmla="*/ 820057 h 1386115"/>
              <a:gd name="connsiteX15" fmla="*/ 4550227 w 7453084"/>
              <a:gd name="connsiteY15" fmla="*/ 362857 h 1386115"/>
              <a:gd name="connsiteX16" fmla="*/ 4637313 w 7453084"/>
              <a:gd name="connsiteY16" fmla="*/ 101600 h 1386115"/>
              <a:gd name="connsiteX17" fmla="*/ 4637313 w 7453084"/>
              <a:gd name="connsiteY17" fmla="*/ 65315 h 1386115"/>
              <a:gd name="connsiteX18" fmla="*/ 7431313 w 7453084"/>
              <a:gd name="connsiteY18" fmla="*/ 29029 h 1386115"/>
              <a:gd name="connsiteX0" fmla="*/ 7453084 w 7453084"/>
              <a:gd name="connsiteY0" fmla="*/ 0 h 1357087"/>
              <a:gd name="connsiteX1" fmla="*/ 6480626 w 7453084"/>
              <a:gd name="connsiteY1" fmla="*/ 1357087 h 1357087"/>
              <a:gd name="connsiteX2" fmla="*/ 123370 w 7453084"/>
              <a:gd name="connsiteY2" fmla="*/ 1299029 h 1357087"/>
              <a:gd name="connsiteX3" fmla="*/ 0 w 7453084"/>
              <a:gd name="connsiteY3" fmla="*/ 87086 h 1357087"/>
              <a:gd name="connsiteX4" fmla="*/ 1712685 w 7453084"/>
              <a:gd name="connsiteY4" fmla="*/ 72571 h 1357087"/>
              <a:gd name="connsiteX5" fmla="*/ 1850570 w 7453084"/>
              <a:gd name="connsiteY5" fmla="*/ 457200 h 1357087"/>
              <a:gd name="connsiteX6" fmla="*/ 2075542 w 7453084"/>
              <a:gd name="connsiteY6" fmla="*/ 747486 h 1357087"/>
              <a:gd name="connsiteX7" fmla="*/ 2315027 w 7453084"/>
              <a:gd name="connsiteY7" fmla="*/ 1016000 h 1357087"/>
              <a:gd name="connsiteX8" fmla="*/ 2532742 w 7453084"/>
              <a:gd name="connsiteY8" fmla="*/ 1161143 h 1357087"/>
              <a:gd name="connsiteX9" fmla="*/ 2960913 w 7453084"/>
              <a:gd name="connsiteY9" fmla="*/ 1161143 h 1357087"/>
              <a:gd name="connsiteX10" fmla="*/ 3294742 w 7453084"/>
              <a:gd name="connsiteY10" fmla="*/ 1161143 h 1357087"/>
              <a:gd name="connsiteX11" fmla="*/ 3730170 w 7453084"/>
              <a:gd name="connsiteY11" fmla="*/ 1124857 h 1357087"/>
              <a:gd name="connsiteX12" fmla="*/ 4063999 w 7453084"/>
              <a:gd name="connsiteY12" fmla="*/ 1124857 h 1357087"/>
              <a:gd name="connsiteX13" fmla="*/ 4063999 w 7453084"/>
              <a:gd name="connsiteY13" fmla="*/ 1124857 h 1357087"/>
              <a:gd name="connsiteX14" fmla="*/ 4397827 w 7453084"/>
              <a:gd name="connsiteY14" fmla="*/ 820057 h 1357087"/>
              <a:gd name="connsiteX15" fmla="*/ 4550227 w 7453084"/>
              <a:gd name="connsiteY15" fmla="*/ 362857 h 1357087"/>
              <a:gd name="connsiteX16" fmla="*/ 4637313 w 7453084"/>
              <a:gd name="connsiteY16" fmla="*/ 101600 h 1357087"/>
              <a:gd name="connsiteX17" fmla="*/ 4637313 w 7453084"/>
              <a:gd name="connsiteY17" fmla="*/ 65315 h 1357087"/>
              <a:gd name="connsiteX18" fmla="*/ 7431313 w 7453084"/>
              <a:gd name="connsiteY18" fmla="*/ 29029 h 1357087"/>
              <a:gd name="connsiteX0" fmla="*/ 8258627 w 8258627"/>
              <a:gd name="connsiteY0" fmla="*/ 0 h 1357087"/>
              <a:gd name="connsiteX1" fmla="*/ 7286169 w 8258627"/>
              <a:gd name="connsiteY1" fmla="*/ 1357087 h 1357087"/>
              <a:gd name="connsiteX2" fmla="*/ 928913 w 8258627"/>
              <a:gd name="connsiteY2" fmla="*/ 1299029 h 1357087"/>
              <a:gd name="connsiteX3" fmla="*/ 0 w 8258627"/>
              <a:gd name="connsiteY3" fmla="*/ 101601 h 1357087"/>
              <a:gd name="connsiteX4" fmla="*/ 2518228 w 8258627"/>
              <a:gd name="connsiteY4" fmla="*/ 72571 h 1357087"/>
              <a:gd name="connsiteX5" fmla="*/ 2656113 w 8258627"/>
              <a:gd name="connsiteY5" fmla="*/ 457200 h 1357087"/>
              <a:gd name="connsiteX6" fmla="*/ 2881085 w 8258627"/>
              <a:gd name="connsiteY6" fmla="*/ 747486 h 1357087"/>
              <a:gd name="connsiteX7" fmla="*/ 3120570 w 8258627"/>
              <a:gd name="connsiteY7" fmla="*/ 1016000 h 1357087"/>
              <a:gd name="connsiteX8" fmla="*/ 3338285 w 8258627"/>
              <a:gd name="connsiteY8" fmla="*/ 1161143 h 1357087"/>
              <a:gd name="connsiteX9" fmla="*/ 3766456 w 8258627"/>
              <a:gd name="connsiteY9" fmla="*/ 1161143 h 1357087"/>
              <a:gd name="connsiteX10" fmla="*/ 4100285 w 8258627"/>
              <a:gd name="connsiteY10" fmla="*/ 1161143 h 1357087"/>
              <a:gd name="connsiteX11" fmla="*/ 4535713 w 8258627"/>
              <a:gd name="connsiteY11" fmla="*/ 1124857 h 1357087"/>
              <a:gd name="connsiteX12" fmla="*/ 4869542 w 8258627"/>
              <a:gd name="connsiteY12" fmla="*/ 1124857 h 1357087"/>
              <a:gd name="connsiteX13" fmla="*/ 4869542 w 8258627"/>
              <a:gd name="connsiteY13" fmla="*/ 1124857 h 1357087"/>
              <a:gd name="connsiteX14" fmla="*/ 5203370 w 8258627"/>
              <a:gd name="connsiteY14" fmla="*/ 820057 h 1357087"/>
              <a:gd name="connsiteX15" fmla="*/ 5355770 w 8258627"/>
              <a:gd name="connsiteY15" fmla="*/ 362857 h 1357087"/>
              <a:gd name="connsiteX16" fmla="*/ 5442856 w 8258627"/>
              <a:gd name="connsiteY16" fmla="*/ 101600 h 1357087"/>
              <a:gd name="connsiteX17" fmla="*/ 5442856 w 8258627"/>
              <a:gd name="connsiteY17" fmla="*/ 65315 h 1357087"/>
              <a:gd name="connsiteX18" fmla="*/ 8236856 w 8258627"/>
              <a:gd name="connsiteY18" fmla="*/ 29029 h 1357087"/>
              <a:gd name="connsiteX0" fmla="*/ 8258627 w 8258627"/>
              <a:gd name="connsiteY0" fmla="*/ 0 h 1357087"/>
              <a:gd name="connsiteX1" fmla="*/ 7286169 w 8258627"/>
              <a:gd name="connsiteY1" fmla="*/ 1357087 h 1357087"/>
              <a:gd name="connsiteX2" fmla="*/ 7256 w 8258627"/>
              <a:gd name="connsiteY2" fmla="*/ 1306286 h 1357087"/>
              <a:gd name="connsiteX3" fmla="*/ 0 w 8258627"/>
              <a:gd name="connsiteY3" fmla="*/ 101601 h 1357087"/>
              <a:gd name="connsiteX4" fmla="*/ 2518228 w 8258627"/>
              <a:gd name="connsiteY4" fmla="*/ 72571 h 1357087"/>
              <a:gd name="connsiteX5" fmla="*/ 2656113 w 8258627"/>
              <a:gd name="connsiteY5" fmla="*/ 457200 h 1357087"/>
              <a:gd name="connsiteX6" fmla="*/ 2881085 w 8258627"/>
              <a:gd name="connsiteY6" fmla="*/ 747486 h 1357087"/>
              <a:gd name="connsiteX7" fmla="*/ 3120570 w 8258627"/>
              <a:gd name="connsiteY7" fmla="*/ 1016000 h 1357087"/>
              <a:gd name="connsiteX8" fmla="*/ 3338285 w 8258627"/>
              <a:gd name="connsiteY8" fmla="*/ 1161143 h 1357087"/>
              <a:gd name="connsiteX9" fmla="*/ 3766456 w 8258627"/>
              <a:gd name="connsiteY9" fmla="*/ 1161143 h 1357087"/>
              <a:gd name="connsiteX10" fmla="*/ 4100285 w 8258627"/>
              <a:gd name="connsiteY10" fmla="*/ 1161143 h 1357087"/>
              <a:gd name="connsiteX11" fmla="*/ 4535713 w 8258627"/>
              <a:gd name="connsiteY11" fmla="*/ 1124857 h 1357087"/>
              <a:gd name="connsiteX12" fmla="*/ 4869542 w 8258627"/>
              <a:gd name="connsiteY12" fmla="*/ 1124857 h 1357087"/>
              <a:gd name="connsiteX13" fmla="*/ 4869542 w 8258627"/>
              <a:gd name="connsiteY13" fmla="*/ 1124857 h 1357087"/>
              <a:gd name="connsiteX14" fmla="*/ 5203370 w 8258627"/>
              <a:gd name="connsiteY14" fmla="*/ 820057 h 1357087"/>
              <a:gd name="connsiteX15" fmla="*/ 5355770 w 8258627"/>
              <a:gd name="connsiteY15" fmla="*/ 362857 h 1357087"/>
              <a:gd name="connsiteX16" fmla="*/ 5442856 w 8258627"/>
              <a:gd name="connsiteY16" fmla="*/ 101600 h 1357087"/>
              <a:gd name="connsiteX17" fmla="*/ 5442856 w 8258627"/>
              <a:gd name="connsiteY17" fmla="*/ 65315 h 1357087"/>
              <a:gd name="connsiteX18" fmla="*/ 8236856 w 8258627"/>
              <a:gd name="connsiteY18" fmla="*/ 29029 h 1357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258627" h="1357087">
                <a:moveTo>
                  <a:pt x="8258627" y="0"/>
                </a:moveTo>
                <a:lnTo>
                  <a:pt x="7286169" y="1357087"/>
                </a:lnTo>
                <a:lnTo>
                  <a:pt x="7256" y="1306286"/>
                </a:lnTo>
                <a:cubicBezTo>
                  <a:pt x="4837" y="904724"/>
                  <a:pt x="2419" y="503163"/>
                  <a:pt x="0" y="101601"/>
                </a:cubicBezTo>
                <a:lnTo>
                  <a:pt x="2518228" y="72571"/>
                </a:lnTo>
                <a:lnTo>
                  <a:pt x="2656113" y="457200"/>
                </a:lnTo>
                <a:lnTo>
                  <a:pt x="2881085" y="747486"/>
                </a:lnTo>
                <a:lnTo>
                  <a:pt x="3120570" y="1016000"/>
                </a:lnTo>
                <a:lnTo>
                  <a:pt x="3338285" y="1161143"/>
                </a:lnTo>
                <a:lnTo>
                  <a:pt x="3766456" y="1161143"/>
                </a:lnTo>
                <a:lnTo>
                  <a:pt x="4100285" y="1161143"/>
                </a:lnTo>
                <a:lnTo>
                  <a:pt x="4535713" y="1124857"/>
                </a:lnTo>
                <a:lnTo>
                  <a:pt x="4869542" y="1124857"/>
                </a:lnTo>
                <a:lnTo>
                  <a:pt x="4869542" y="1124857"/>
                </a:lnTo>
                <a:lnTo>
                  <a:pt x="5203370" y="820057"/>
                </a:lnTo>
                <a:lnTo>
                  <a:pt x="5355770" y="362857"/>
                </a:lnTo>
                <a:lnTo>
                  <a:pt x="5442856" y="101600"/>
                </a:lnTo>
                <a:lnTo>
                  <a:pt x="5442856" y="65315"/>
                </a:lnTo>
                <a:lnTo>
                  <a:pt x="8236856" y="29029"/>
                </a:lnTo>
              </a:path>
            </a:pathLst>
          </a:custGeom>
          <a:solidFill>
            <a:srgbClr val="9966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278654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500"/>
                                        <p:tgtEl>
                                          <p:spTgt spid="28"/>
                                        </p:tgtEl>
                                      </p:cBhvr>
                                    </p:animEffect>
                                  </p:childTnLst>
                                </p:cTn>
                              </p:par>
                            </p:childTnLst>
                          </p:cTn>
                        </p:par>
                        <p:par>
                          <p:cTn id="13" fill="hold">
                            <p:stCondLst>
                              <p:cond delay="1000"/>
                            </p:stCondLst>
                            <p:childTnLst>
                              <p:par>
                                <p:cTn id="14" presetID="8" presetClass="emph" presetSubtype="0" fill="hold" nodeType="afterEffect">
                                  <p:stCondLst>
                                    <p:cond delay="0"/>
                                  </p:stCondLst>
                                  <p:childTnLst>
                                    <p:animRot by="5400000">
                                      <p:cBhvr>
                                        <p:cTn id="15" dur="1000" fill="hold"/>
                                        <p:tgtEl>
                                          <p:spTgt spid="27"/>
                                        </p:tgtEl>
                                        <p:attrNameLst>
                                          <p:attrName>r</p:attrName>
                                        </p:attrNameLst>
                                      </p:cBhvr>
                                    </p:animRot>
                                  </p:childTnLst>
                                </p:cTn>
                              </p:par>
                              <p:par>
                                <p:cTn id="16" presetID="50" presetClass="path" presetSubtype="0" fill="hold" nodeType="withEffect">
                                  <p:stCondLst>
                                    <p:cond delay="0"/>
                                  </p:stCondLst>
                                  <p:childTnLst>
                                    <p:animMotion origin="layout" path="M 8.33333E-7 -3.33333E-6 L 0.14792 -3.33333E-6 C 0.21406 -3.33333E-6 0.29583 0.07246 0.29583 0.13195 L 0.29583 0.26412 " pathEditMode="relative" rAng="0" ptsTypes="AAAA">
                                      <p:cBhvr>
                                        <p:cTn id="17" dur="1000" fill="hold"/>
                                        <p:tgtEl>
                                          <p:spTgt spid="27"/>
                                        </p:tgtEl>
                                        <p:attrNameLst>
                                          <p:attrName>ppt_x</p:attrName>
                                          <p:attrName>ppt_y</p:attrName>
                                        </p:attrNameLst>
                                      </p:cBhvr>
                                      <p:rCtr x="14792" y="13194"/>
                                    </p:animMotion>
                                  </p:childTnLst>
                                </p:cTn>
                              </p:par>
                            </p:childTnLst>
                          </p:cTn>
                        </p:par>
                        <p:par>
                          <p:cTn id="18" fill="hold">
                            <p:stCondLst>
                              <p:cond delay="2000"/>
                            </p:stCondLst>
                            <p:childTnLst>
                              <p:par>
                                <p:cTn id="19" presetID="10" presetClass="entr" presetSubtype="0" fill="hold" grpId="0" nodeType="after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fade">
                                      <p:cBhvr>
                                        <p:cTn id="21" dur="500"/>
                                        <p:tgtEl>
                                          <p:spTgt spid="29"/>
                                        </p:tgtEl>
                                      </p:cBhvr>
                                    </p:animEffect>
                                  </p:childTnLst>
                                </p:cTn>
                              </p:par>
                            </p:childTnLst>
                          </p:cTn>
                        </p:par>
                        <p:par>
                          <p:cTn id="22" fill="hold">
                            <p:stCondLst>
                              <p:cond delay="2500"/>
                            </p:stCondLst>
                            <p:childTnLst>
                              <p:par>
                                <p:cTn id="23" presetID="10" presetClass="entr" presetSubtype="0" fill="hold" nodeType="after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fade">
                                      <p:cBhvr>
                                        <p:cTn id="25" dur="500"/>
                                        <p:tgtEl>
                                          <p:spTgt spid="30"/>
                                        </p:tgtEl>
                                      </p:cBhvr>
                                    </p:animEffect>
                                  </p:childTnLst>
                                </p:cTn>
                              </p:par>
                            </p:childTnLst>
                          </p:cTn>
                        </p:par>
                        <p:par>
                          <p:cTn id="26" fill="hold">
                            <p:stCondLst>
                              <p:cond delay="3000"/>
                            </p:stCondLst>
                            <p:childTnLst>
                              <p:par>
                                <p:cTn id="27" presetID="10" presetClass="entr" presetSubtype="0" fill="hold" nodeType="afterEffect">
                                  <p:stCondLst>
                                    <p:cond delay="0"/>
                                  </p:stCondLst>
                                  <p:childTnLst>
                                    <p:set>
                                      <p:cBhvr>
                                        <p:cTn id="28" dur="1" fill="hold">
                                          <p:stCondLst>
                                            <p:cond delay="0"/>
                                          </p:stCondLst>
                                        </p:cTn>
                                        <p:tgtEl>
                                          <p:spTgt spid="43"/>
                                        </p:tgtEl>
                                        <p:attrNameLst>
                                          <p:attrName>style.visibility</p:attrName>
                                        </p:attrNameLst>
                                      </p:cBhvr>
                                      <p:to>
                                        <p:strVal val="visible"/>
                                      </p:to>
                                    </p:set>
                                    <p:animEffect transition="in" filter="fade">
                                      <p:cBhvr>
                                        <p:cTn id="29" dur="500"/>
                                        <p:tgtEl>
                                          <p:spTgt spid="43"/>
                                        </p:tgtEl>
                                      </p:cBhvr>
                                    </p:animEffect>
                                  </p:childTnLst>
                                </p:cTn>
                              </p:par>
                            </p:childTnLst>
                          </p:cTn>
                        </p:par>
                        <p:par>
                          <p:cTn id="30" fill="hold">
                            <p:stCondLst>
                              <p:cond delay="3500"/>
                            </p:stCondLst>
                            <p:childTnLst>
                              <p:par>
                                <p:cTn id="31" presetID="10" presetClass="exit" presetSubtype="0" fill="hold" nodeType="afterEffect">
                                  <p:stCondLst>
                                    <p:cond delay="0"/>
                                  </p:stCondLst>
                                  <p:childTnLst>
                                    <p:animEffect transition="out" filter="fade">
                                      <p:cBhvr>
                                        <p:cTn id="32" dur="500"/>
                                        <p:tgtEl>
                                          <p:spTgt spid="27"/>
                                        </p:tgtEl>
                                      </p:cBhvr>
                                    </p:animEffect>
                                    <p:set>
                                      <p:cBhvr>
                                        <p:cTn id="33" dur="1" fill="hold">
                                          <p:stCondLst>
                                            <p:cond delay="499"/>
                                          </p:stCondLst>
                                        </p:cTn>
                                        <p:tgtEl>
                                          <p:spTgt spid="27"/>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64" presetClass="path" presetSubtype="0" accel="50000" decel="50000" fill="hold" nodeType="clickEffect">
                                  <p:stCondLst>
                                    <p:cond delay="0"/>
                                  </p:stCondLst>
                                  <p:childTnLst>
                                    <p:animMotion origin="layout" path="M 3.05556E-6 -3.7037E-6 L 0.03941 -0.55949 " pathEditMode="relative" rAng="0" ptsTypes="AA">
                                      <p:cBhvr>
                                        <p:cTn id="37" dur="2000" fill="hold"/>
                                        <p:tgtEl>
                                          <p:spTgt spid="30"/>
                                        </p:tgtEl>
                                        <p:attrNameLst>
                                          <p:attrName>ppt_x</p:attrName>
                                          <p:attrName>ppt_y</p:attrName>
                                        </p:attrNameLst>
                                      </p:cBhvr>
                                      <p:rCtr x="1962" y="-27986"/>
                                    </p:animMotion>
                                  </p:childTnLst>
                                </p:cTn>
                              </p:par>
                              <p:par>
                                <p:cTn id="38" presetID="8" presetClass="emph" presetSubtype="0" fill="hold" nodeType="withEffect">
                                  <p:stCondLst>
                                    <p:cond delay="0"/>
                                  </p:stCondLst>
                                  <p:childTnLst>
                                    <p:animRot by="-5400000">
                                      <p:cBhvr>
                                        <p:cTn id="39" dur="2000" fill="hold"/>
                                        <p:tgtEl>
                                          <p:spTgt spid="30"/>
                                        </p:tgtEl>
                                        <p:attrNameLst>
                                          <p:attrName>r</p:attrName>
                                        </p:attrNameLst>
                                      </p:cBhvr>
                                    </p:animRot>
                                  </p:childTnLst>
                                </p:cTn>
                              </p:par>
                              <p:par>
                                <p:cTn id="40" presetID="10" presetClass="entr" presetSubtype="0" fill="hold" nodeType="withEffect">
                                  <p:stCondLst>
                                    <p:cond delay="0"/>
                                  </p:stCondLst>
                                  <p:childTnLst>
                                    <p:set>
                                      <p:cBhvr>
                                        <p:cTn id="41" dur="1" fill="hold">
                                          <p:stCondLst>
                                            <p:cond delay="0"/>
                                          </p:stCondLst>
                                        </p:cTn>
                                        <p:tgtEl>
                                          <p:spTgt spid="38"/>
                                        </p:tgtEl>
                                        <p:attrNameLst>
                                          <p:attrName>style.visibility</p:attrName>
                                        </p:attrNameLst>
                                      </p:cBhvr>
                                      <p:to>
                                        <p:strVal val="visible"/>
                                      </p:to>
                                    </p:set>
                                    <p:animEffect transition="in" filter="fade">
                                      <p:cBhvr>
                                        <p:cTn id="42" dur="500"/>
                                        <p:tgtEl>
                                          <p:spTgt spid="38"/>
                                        </p:tgtEl>
                                      </p:cBhvr>
                                    </p:animEffect>
                                  </p:childTnLst>
                                </p:cTn>
                              </p:par>
                            </p:childTnLst>
                          </p:cTn>
                        </p:par>
                        <p:par>
                          <p:cTn id="43" fill="hold">
                            <p:stCondLst>
                              <p:cond delay="2000"/>
                            </p:stCondLst>
                            <p:childTnLst>
                              <p:par>
                                <p:cTn id="44" presetID="10" presetClass="entr" presetSubtype="0" fill="hold" nodeType="afterEffect">
                                  <p:stCondLst>
                                    <p:cond delay="0"/>
                                  </p:stCondLst>
                                  <p:childTnLst>
                                    <p:set>
                                      <p:cBhvr>
                                        <p:cTn id="45" dur="1" fill="hold">
                                          <p:stCondLst>
                                            <p:cond delay="0"/>
                                          </p:stCondLst>
                                        </p:cTn>
                                        <p:tgtEl>
                                          <p:spTgt spid="50"/>
                                        </p:tgtEl>
                                        <p:attrNameLst>
                                          <p:attrName>style.visibility</p:attrName>
                                        </p:attrNameLst>
                                      </p:cBhvr>
                                      <p:to>
                                        <p:strVal val="visible"/>
                                      </p:to>
                                    </p:set>
                                    <p:animEffect transition="in" filter="fade">
                                      <p:cBhvr>
                                        <p:cTn id="46" dur="500"/>
                                        <p:tgtEl>
                                          <p:spTgt spid="50"/>
                                        </p:tgtEl>
                                      </p:cBhvr>
                                    </p:animEffect>
                                  </p:childTnLst>
                                </p:cTn>
                              </p:par>
                              <p:par>
                                <p:cTn id="47" presetID="10" presetClass="exit" presetSubtype="0" fill="hold" nodeType="withEffect">
                                  <p:stCondLst>
                                    <p:cond delay="0"/>
                                  </p:stCondLst>
                                  <p:childTnLst>
                                    <p:animEffect transition="out" filter="fade">
                                      <p:cBhvr>
                                        <p:cTn id="48" dur="500"/>
                                        <p:tgtEl>
                                          <p:spTgt spid="30"/>
                                        </p:tgtEl>
                                      </p:cBhvr>
                                    </p:animEffect>
                                    <p:set>
                                      <p:cBhvr>
                                        <p:cTn id="49" dur="1" fill="hold">
                                          <p:stCondLst>
                                            <p:cond delay="499"/>
                                          </p:stCondLst>
                                        </p:cTn>
                                        <p:tgtEl>
                                          <p:spTgt spid="30"/>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42" presetClass="path" presetSubtype="0" accel="50000" decel="50000" fill="hold" nodeType="clickEffect">
                                  <p:stCondLst>
                                    <p:cond delay="0"/>
                                  </p:stCondLst>
                                  <p:childTnLst>
                                    <p:animMotion origin="layout" path="M -2.77778E-6 -4.07407E-6 L -0.25468 0.31019 " pathEditMode="relative" rAng="0" ptsTypes="AA">
                                      <p:cBhvr>
                                        <p:cTn id="53" dur="1000" fill="hold"/>
                                        <p:tgtEl>
                                          <p:spTgt spid="38"/>
                                        </p:tgtEl>
                                        <p:attrNameLst>
                                          <p:attrName>ppt_x</p:attrName>
                                          <p:attrName>ppt_y</p:attrName>
                                        </p:attrNameLst>
                                      </p:cBhvr>
                                      <p:rCtr x="-12743" y="15509"/>
                                    </p:animMotion>
                                  </p:childTnLst>
                                </p:cTn>
                              </p:par>
                              <p:par>
                                <p:cTn id="54" presetID="8" presetClass="emph" presetSubtype="0" fill="hold" nodeType="withEffect">
                                  <p:stCondLst>
                                    <p:cond delay="0"/>
                                  </p:stCondLst>
                                  <p:childTnLst>
                                    <p:animRot by="-5400000">
                                      <p:cBhvr>
                                        <p:cTn id="55" dur="1000" fill="hold"/>
                                        <p:tgtEl>
                                          <p:spTgt spid="43"/>
                                        </p:tgtEl>
                                        <p:attrNameLst>
                                          <p:attrName>r</p:attrName>
                                        </p:attrNameLst>
                                      </p:cBhvr>
                                    </p:animRot>
                                  </p:childTnLst>
                                </p:cTn>
                              </p:par>
                              <p:par>
                                <p:cTn id="56" presetID="0" presetClass="path" presetSubtype="0" fill="hold" nodeType="withEffect">
                                  <p:stCondLst>
                                    <p:cond delay="0"/>
                                  </p:stCondLst>
                                  <p:childTnLst>
                                    <p:animMotion origin="layout" path="M -0.00105 0.00162 L -0.00191 -0.11157 L -0.02726 -0.18495 L -0.06337 -0.21875 L -0.10868 -0.24143 L -0.1941 -0.24259 L -0.23056 -0.24305 " pathEditMode="relative" rAng="0" ptsTypes="AAAAAAA">
                                      <p:cBhvr>
                                        <p:cTn id="57" dur="1000" fill="hold"/>
                                        <p:tgtEl>
                                          <p:spTgt spid="43"/>
                                        </p:tgtEl>
                                        <p:attrNameLst>
                                          <p:attrName>ppt_x</p:attrName>
                                          <p:attrName>ppt_y</p:attrName>
                                        </p:attrNameLst>
                                      </p:cBhvr>
                                      <p:rCtr x="-11476" y="-12245"/>
                                    </p:animMotion>
                                  </p:childTnLst>
                                </p:cTn>
                              </p:par>
                              <p:par>
                                <p:cTn id="58" presetID="42" presetClass="path" presetSubtype="0" fill="hold" nodeType="withEffect">
                                  <p:stCondLst>
                                    <p:cond delay="0"/>
                                  </p:stCondLst>
                                  <p:childTnLst>
                                    <p:animMotion origin="layout" path="M 2.5E-6 -3.33333E-6 L -0.27222 0.31574 " pathEditMode="relative" rAng="0" ptsTypes="AA">
                                      <p:cBhvr>
                                        <p:cTn id="59" dur="1000" fill="hold"/>
                                        <p:tgtEl>
                                          <p:spTgt spid="50"/>
                                        </p:tgtEl>
                                        <p:attrNameLst>
                                          <p:attrName>ppt_x</p:attrName>
                                          <p:attrName>ppt_y</p:attrName>
                                        </p:attrNameLst>
                                      </p:cBhvr>
                                      <p:rCtr x="-13611" y="1578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3" name="TextBox 22">
            <a:extLst>
              <a:ext uri="{FF2B5EF4-FFF2-40B4-BE49-F238E27FC236}">
                <a16:creationId xmlns:a16="http://schemas.microsoft.com/office/drawing/2014/main" id="{C132BEE4-3483-40F1-A799-A740DA0CC8B5}"/>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13</a:t>
            </a:r>
            <a:r>
              <a:rPr lang="en-US" sz="4000" dirty="0">
                <a:latin typeface="Aaron" panose="02020900000000000000" pitchFamily="18" charset="0"/>
              </a:rPr>
              <a:t>-</a:t>
            </a:r>
            <a:r>
              <a:rPr lang="en-US" sz="4000" dirty="0">
                <a:latin typeface="vtks distress" panose="02000000000000000000" pitchFamily="2" charset="0"/>
              </a:rPr>
              <a:t>5</a:t>
            </a:r>
            <a:r>
              <a:rPr lang="en-US" sz="4000" dirty="0">
                <a:latin typeface="Aaron" panose="02020900000000000000" pitchFamily="18" charset="0"/>
              </a:rPr>
              <a:t>.</a:t>
            </a:r>
            <a:r>
              <a:rPr lang="en-US" sz="4000" dirty="0">
                <a:latin typeface="vtks distress" panose="02000000000000000000" pitchFamily="2" charset="0"/>
              </a:rPr>
              <a:t>9</a:t>
            </a:r>
          </a:p>
        </p:txBody>
      </p:sp>
    </p:spTree>
    <p:extLst>
      <p:ext uri="{BB962C8B-B14F-4D97-AF65-F5344CB8AC3E}">
        <p14:creationId xmlns:p14="http://schemas.microsoft.com/office/powerpoint/2010/main" val="4184003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13</a:t>
            </a:r>
            <a:r>
              <a:rPr lang="en-US" sz="4000" dirty="0">
                <a:latin typeface="Aaron" panose="02020900000000000000" pitchFamily="18" charset="0"/>
              </a:rPr>
              <a:t>-</a:t>
            </a:r>
            <a:r>
              <a:rPr lang="en-US" sz="4000" dirty="0">
                <a:latin typeface="vtks distress" panose="02000000000000000000" pitchFamily="2" charset="0"/>
              </a:rPr>
              <a:t>5</a:t>
            </a:r>
            <a:r>
              <a:rPr lang="en-US" sz="4000" dirty="0">
                <a:latin typeface="Aaron" panose="02020900000000000000" pitchFamily="18" charset="0"/>
              </a:rPr>
              <a:t>.</a:t>
            </a:r>
            <a:r>
              <a:rPr lang="en-US" sz="4000" dirty="0">
                <a:latin typeface="vtks distress" panose="02000000000000000000" pitchFamily="2" charset="0"/>
              </a:rPr>
              <a:t>9</a:t>
            </a: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cxnSp>
        <p:nvCxnSpPr>
          <p:cNvPr id="23" name="Straight Connector 22">
            <a:extLst>
              <a:ext uri="{FF2B5EF4-FFF2-40B4-BE49-F238E27FC236}">
                <a16:creationId xmlns:a16="http://schemas.microsoft.com/office/drawing/2014/main" id="{B85ACA0F-4109-4688-82B9-1E5F7E30E10A}"/>
              </a:ext>
            </a:extLst>
          </p:cNvPr>
          <p:cNvCxnSpPr>
            <a:cxnSpLocks/>
          </p:cNvCxnSpPr>
          <p:nvPr/>
        </p:nvCxnSpPr>
        <p:spPr>
          <a:xfrm flipV="1">
            <a:off x="1168400" y="1132114"/>
            <a:ext cx="6872514" cy="4005943"/>
          </a:xfrm>
          <a:prstGeom prst="line">
            <a:avLst/>
          </a:prstGeom>
          <a:ln w="190500" cap="sq">
            <a:solidFill>
              <a:schemeClr val="accent2">
                <a:lumMod val="50000"/>
              </a:schemeClr>
            </a:solidFill>
            <a:miter lim="800000"/>
            <a:headEnd type="diamond"/>
            <a:tailEnd type="diamond"/>
          </a:ln>
          <a:scene3d>
            <a:camera prst="orthographicFront"/>
            <a:lightRig rig="threePt" dir="t"/>
          </a:scene3d>
          <a:sp3d>
            <a:bevelT w="254000"/>
          </a:sp3d>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52896C9A-2A0F-4A4F-B2B4-D31A1C6CA08D}"/>
              </a:ext>
            </a:extLst>
          </p:cNvPr>
          <p:cNvSpPr txBox="1"/>
          <p:nvPr/>
        </p:nvSpPr>
        <p:spPr>
          <a:xfrm>
            <a:off x="420914" y="4180114"/>
            <a:ext cx="1574800" cy="830997"/>
          </a:xfrm>
          <a:prstGeom prst="rect">
            <a:avLst/>
          </a:prstGeom>
          <a:noFill/>
        </p:spPr>
        <p:txBody>
          <a:bodyPr wrap="square" rtlCol="0">
            <a:spAutoFit/>
          </a:bodyPr>
          <a:lstStyle/>
          <a:p>
            <a:r>
              <a:rPr lang="en-US" sz="2400" dirty="0">
                <a:latin typeface="GreeceBlack" panose="020B0600000000000000" pitchFamily="34" charset="0"/>
              </a:rPr>
              <a:t>Point “a”</a:t>
            </a:r>
          </a:p>
        </p:txBody>
      </p:sp>
      <p:sp>
        <p:nvSpPr>
          <p:cNvPr id="26" name="TextBox 25">
            <a:extLst>
              <a:ext uri="{FF2B5EF4-FFF2-40B4-BE49-F238E27FC236}">
                <a16:creationId xmlns:a16="http://schemas.microsoft.com/office/drawing/2014/main" id="{5A50E767-6214-4F36-9F23-DD2BF9BEA310}"/>
              </a:ext>
            </a:extLst>
          </p:cNvPr>
          <p:cNvSpPr txBox="1"/>
          <p:nvPr/>
        </p:nvSpPr>
        <p:spPr>
          <a:xfrm>
            <a:off x="7336971" y="1553028"/>
            <a:ext cx="1574800" cy="830997"/>
          </a:xfrm>
          <a:prstGeom prst="rect">
            <a:avLst/>
          </a:prstGeom>
          <a:noFill/>
        </p:spPr>
        <p:txBody>
          <a:bodyPr wrap="square" rtlCol="0">
            <a:spAutoFit/>
          </a:bodyPr>
          <a:lstStyle/>
          <a:p>
            <a:r>
              <a:rPr lang="en-US" sz="2400" dirty="0">
                <a:latin typeface="GreeceBlack" panose="020B0600000000000000" pitchFamily="34" charset="0"/>
              </a:rPr>
              <a:t>Point “b”</a:t>
            </a:r>
          </a:p>
        </p:txBody>
      </p:sp>
      <p:sp>
        <p:nvSpPr>
          <p:cNvPr id="27" name="TextBox 26">
            <a:extLst>
              <a:ext uri="{FF2B5EF4-FFF2-40B4-BE49-F238E27FC236}">
                <a16:creationId xmlns:a16="http://schemas.microsoft.com/office/drawing/2014/main" id="{7F53F801-EE58-4B4A-B25F-141C4598B639}"/>
              </a:ext>
            </a:extLst>
          </p:cNvPr>
          <p:cNvSpPr txBox="1"/>
          <p:nvPr/>
        </p:nvSpPr>
        <p:spPr>
          <a:xfrm rot="19800000">
            <a:off x="1233714" y="3991428"/>
            <a:ext cx="4557485" cy="954107"/>
          </a:xfrm>
          <a:prstGeom prst="rect">
            <a:avLst/>
          </a:prstGeom>
          <a:noFill/>
        </p:spPr>
        <p:txBody>
          <a:bodyPr wrap="square" rtlCol="0">
            <a:spAutoFit/>
          </a:bodyPr>
          <a:lstStyle/>
          <a:p>
            <a:r>
              <a:rPr lang="en-US" sz="2800" dirty="0">
                <a:latin typeface="GreeceBlack" panose="020B0600000000000000" pitchFamily="34" charset="0"/>
              </a:rPr>
              <a:t>Walking by sight/</a:t>
            </a:r>
          </a:p>
          <a:p>
            <a:r>
              <a:rPr lang="en-US" sz="2800" dirty="0">
                <a:latin typeface="GreeceBlack" panose="020B0600000000000000" pitchFamily="34" charset="0"/>
              </a:rPr>
              <a:t>not by faith</a:t>
            </a:r>
          </a:p>
        </p:txBody>
      </p:sp>
      <p:sp>
        <p:nvSpPr>
          <p:cNvPr id="28" name="TextBox 27">
            <a:extLst>
              <a:ext uri="{FF2B5EF4-FFF2-40B4-BE49-F238E27FC236}">
                <a16:creationId xmlns:a16="http://schemas.microsoft.com/office/drawing/2014/main" id="{98FECA99-DF31-4392-960A-ECFAF5BBC81F}"/>
              </a:ext>
            </a:extLst>
          </p:cNvPr>
          <p:cNvSpPr txBox="1"/>
          <p:nvPr/>
        </p:nvSpPr>
        <p:spPr>
          <a:xfrm rot="19800000">
            <a:off x="3323772" y="1386113"/>
            <a:ext cx="4557485" cy="954107"/>
          </a:xfrm>
          <a:prstGeom prst="rect">
            <a:avLst/>
          </a:prstGeom>
          <a:noFill/>
        </p:spPr>
        <p:txBody>
          <a:bodyPr wrap="square" rtlCol="0">
            <a:spAutoFit/>
          </a:bodyPr>
          <a:lstStyle/>
          <a:p>
            <a:r>
              <a:rPr lang="en-US" sz="2800" dirty="0">
                <a:latin typeface="GreeceBlack" panose="020B0600000000000000" pitchFamily="34" charset="0"/>
              </a:rPr>
              <a:t>Walking by faith/</a:t>
            </a:r>
          </a:p>
          <a:p>
            <a:pPr algn="r"/>
            <a:r>
              <a:rPr lang="en-US" sz="2800" dirty="0">
                <a:latin typeface="GreeceBlack" panose="020B0600000000000000" pitchFamily="34" charset="0"/>
              </a:rPr>
              <a:t>not by sight</a:t>
            </a:r>
          </a:p>
        </p:txBody>
      </p:sp>
    </p:spTree>
    <p:extLst>
      <p:ext uri="{BB962C8B-B14F-4D97-AF65-F5344CB8AC3E}">
        <p14:creationId xmlns:p14="http://schemas.microsoft.com/office/powerpoint/2010/main" val="2817472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down)">
                                      <p:cBhvr>
                                        <p:cTn id="11" dur="2000"/>
                                        <p:tgtEl>
                                          <p:spTgt spid="23"/>
                                        </p:tgtEl>
                                      </p:cBhvr>
                                    </p:animEffect>
                                  </p:childTnLst>
                                </p:cTn>
                              </p:par>
                            </p:childTnLst>
                          </p:cTn>
                        </p:par>
                        <p:par>
                          <p:cTn id="12" fill="hold">
                            <p:stCondLst>
                              <p:cond delay="2500"/>
                            </p:stCondLst>
                            <p:childTnLst>
                              <p:par>
                                <p:cTn id="13" presetID="10" presetClass="entr" presetSubtype="0" fill="hold" grpId="0" nodeType="after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fade">
                                      <p:cBhvr>
                                        <p:cTn id="15" dur="500"/>
                                        <p:tgtEl>
                                          <p:spTgt spid="26"/>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27"/>
                                        </p:tgtEl>
                                        <p:attrNameLst>
                                          <p:attrName>style.visibility</p:attrName>
                                        </p:attrNameLst>
                                      </p:cBhvr>
                                      <p:to>
                                        <p:strVal val="visible"/>
                                      </p:to>
                                    </p:set>
                                    <p:animEffect transition="in" filter="wipe(down)">
                                      <p:cBhvr>
                                        <p:cTn id="20" dur="500"/>
                                        <p:tgtEl>
                                          <p:spTgt spid="27"/>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2" fill="hold" grpId="0" nodeType="click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wipe(right)">
                                      <p:cBhvr>
                                        <p:cTn id="25"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6" grpId="0"/>
      <p:bldP spid="27" grpId="0"/>
      <p:bldP spid="28"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3" name="TextBox 22">
            <a:extLst>
              <a:ext uri="{FF2B5EF4-FFF2-40B4-BE49-F238E27FC236}">
                <a16:creationId xmlns:a16="http://schemas.microsoft.com/office/drawing/2014/main" id="{C132BEE4-3483-40F1-A799-A740DA0CC8B5}"/>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13</a:t>
            </a:r>
            <a:r>
              <a:rPr lang="en-US" sz="4000" dirty="0">
                <a:latin typeface="Aaron" panose="02020900000000000000" pitchFamily="18" charset="0"/>
              </a:rPr>
              <a:t>-</a:t>
            </a:r>
            <a:r>
              <a:rPr lang="en-US" sz="4000" dirty="0">
                <a:latin typeface="vtks distress" panose="02000000000000000000" pitchFamily="2" charset="0"/>
              </a:rPr>
              <a:t>5</a:t>
            </a:r>
            <a:r>
              <a:rPr lang="en-US" sz="4000" dirty="0">
                <a:latin typeface="Aaron" panose="02020900000000000000" pitchFamily="18" charset="0"/>
              </a:rPr>
              <a:t>.</a:t>
            </a:r>
            <a:r>
              <a:rPr lang="en-US" sz="4000" dirty="0">
                <a:latin typeface="vtks distress" panose="02000000000000000000" pitchFamily="2" charset="0"/>
              </a:rPr>
              <a:t>9</a:t>
            </a:r>
          </a:p>
        </p:txBody>
      </p:sp>
    </p:spTree>
    <p:extLst>
      <p:ext uri="{BB962C8B-B14F-4D97-AF65-F5344CB8AC3E}">
        <p14:creationId xmlns:p14="http://schemas.microsoft.com/office/powerpoint/2010/main" val="3383395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94452" y="513687"/>
            <a:ext cx="8258133" cy="584775"/>
          </a:xfrm>
          <a:prstGeom prst="rect">
            <a:avLst/>
          </a:prstGeom>
          <a:noFill/>
        </p:spPr>
        <p:txBody>
          <a:bodyPr wrap="square" rtlCol="0">
            <a:spAutoFit/>
          </a:bodyPr>
          <a:lstStyle/>
          <a:p>
            <a:r>
              <a:rPr lang="en-US" sz="3200" dirty="0">
                <a:solidFill>
                  <a:schemeClr val="accent2">
                    <a:lumMod val="50000"/>
                  </a:schemeClr>
                </a:solidFill>
              </a:rPr>
              <a:t>Aim</a:t>
            </a:r>
            <a:r>
              <a:rPr lang="en-US" sz="3200" dirty="0"/>
              <a:t> - </a:t>
            </a:r>
            <a:r>
              <a:rPr lang="en-US" sz="3200" b="1" i="1" cap="all" dirty="0" err="1">
                <a:solidFill>
                  <a:schemeClr val="accent2">
                    <a:lumMod val="50000"/>
                  </a:schemeClr>
                </a:solidFill>
                <a:latin typeface="Times New Roman" panose="02020603050405020304" pitchFamily="18" charset="0"/>
                <a:cs typeface="Times New Roman" panose="02020603050405020304" pitchFamily="18" charset="0"/>
              </a:rPr>
              <a:t>philotimeomai</a:t>
            </a:r>
            <a:endParaRPr lang="en-US" sz="7200" b="1" cap="all"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13</a:t>
            </a:r>
            <a:r>
              <a:rPr lang="en-US" sz="4000" dirty="0">
                <a:latin typeface="Aaron" panose="02020900000000000000" pitchFamily="18" charset="0"/>
              </a:rPr>
              <a:t>-</a:t>
            </a:r>
            <a:r>
              <a:rPr lang="en-US" sz="4000" dirty="0">
                <a:latin typeface="vtks distress" panose="02000000000000000000" pitchFamily="2" charset="0"/>
              </a:rPr>
              <a:t>5</a:t>
            </a:r>
            <a:r>
              <a:rPr lang="en-US" sz="4000" dirty="0">
                <a:latin typeface="Aaron" panose="02020900000000000000" pitchFamily="18" charset="0"/>
              </a:rPr>
              <a:t>.</a:t>
            </a:r>
            <a:r>
              <a:rPr lang="en-US" sz="4000" dirty="0">
                <a:latin typeface="vtks distress" panose="02000000000000000000" pitchFamily="2" charset="0"/>
              </a:rPr>
              <a:t>9</a:t>
            </a: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3" name="TextBox 22">
            <a:extLst>
              <a:ext uri="{FF2B5EF4-FFF2-40B4-BE49-F238E27FC236}">
                <a16:creationId xmlns:a16="http://schemas.microsoft.com/office/drawing/2014/main" id="{5500EC44-41D6-427C-A6A4-E0ECC82B4138}"/>
              </a:ext>
            </a:extLst>
          </p:cNvPr>
          <p:cNvSpPr txBox="1"/>
          <p:nvPr/>
        </p:nvSpPr>
        <p:spPr>
          <a:xfrm>
            <a:off x="494455" y="1036200"/>
            <a:ext cx="8258133" cy="584775"/>
          </a:xfrm>
          <a:prstGeom prst="rect">
            <a:avLst/>
          </a:prstGeom>
          <a:noFill/>
        </p:spPr>
        <p:txBody>
          <a:bodyPr wrap="square" rtlCol="0">
            <a:spAutoFit/>
          </a:bodyPr>
          <a:lstStyle/>
          <a:p>
            <a:pPr marL="231775" indent="-231775">
              <a:buFont typeface="Arial" panose="020B0604020202020204" pitchFamily="34" charset="0"/>
              <a:buChar char="•"/>
            </a:pPr>
            <a:r>
              <a:rPr lang="en-US" sz="3200" dirty="0">
                <a:latin typeface="GreeceBlack" panose="020B0600000000000000" pitchFamily="34" charset="0"/>
              </a:rPr>
              <a:t> </a:t>
            </a:r>
            <a:r>
              <a:rPr lang="en-US" sz="3200" b="1" i="1" cap="all" dirty="0" err="1">
                <a:solidFill>
                  <a:schemeClr val="accent2">
                    <a:lumMod val="50000"/>
                  </a:schemeClr>
                </a:solidFill>
                <a:latin typeface="Times New Roman" panose="02020603050405020304" pitchFamily="18" charset="0"/>
                <a:cs typeface="Times New Roman" panose="02020603050405020304" pitchFamily="18" charset="0"/>
              </a:rPr>
              <a:t>philos</a:t>
            </a:r>
            <a:r>
              <a:rPr lang="en-US" sz="3200" dirty="0">
                <a:latin typeface="GreeceBlack" panose="020B0600000000000000" pitchFamily="34" charset="0"/>
              </a:rPr>
              <a:t> </a:t>
            </a:r>
            <a:r>
              <a:rPr lang="en-US" sz="3200" dirty="0">
                <a:solidFill>
                  <a:schemeClr val="bg1"/>
                </a:solidFill>
                <a:latin typeface="+mj-lt"/>
              </a:rPr>
              <a:t>– </a:t>
            </a:r>
            <a:r>
              <a:rPr lang="en-US" sz="3200" b="1" i="1" cap="all" dirty="0">
                <a:solidFill>
                  <a:schemeClr val="bg1"/>
                </a:solidFill>
                <a:latin typeface="+mj-lt"/>
                <a:cs typeface="Times New Roman" panose="02020603050405020304" pitchFamily="18" charset="0"/>
              </a:rPr>
              <a:t>love</a:t>
            </a:r>
            <a:endParaRPr lang="en-US" sz="3200" i="1" dirty="0">
              <a:solidFill>
                <a:schemeClr val="bg1"/>
              </a:solidFill>
              <a:latin typeface="+mj-lt"/>
            </a:endParaRPr>
          </a:p>
        </p:txBody>
      </p:sp>
      <p:sp>
        <p:nvSpPr>
          <p:cNvPr id="24" name="TextBox 23">
            <a:extLst>
              <a:ext uri="{FF2B5EF4-FFF2-40B4-BE49-F238E27FC236}">
                <a16:creationId xmlns:a16="http://schemas.microsoft.com/office/drawing/2014/main" id="{D04B8F6C-1C86-40F9-8BE4-F0FFDD5CE456}"/>
              </a:ext>
            </a:extLst>
          </p:cNvPr>
          <p:cNvSpPr txBox="1"/>
          <p:nvPr/>
        </p:nvSpPr>
        <p:spPr>
          <a:xfrm>
            <a:off x="494453" y="1558716"/>
            <a:ext cx="8258133" cy="1077218"/>
          </a:xfrm>
          <a:prstGeom prst="rect">
            <a:avLst/>
          </a:prstGeom>
          <a:noFill/>
        </p:spPr>
        <p:txBody>
          <a:bodyPr wrap="square" rtlCol="0">
            <a:spAutoFit/>
          </a:bodyPr>
          <a:lstStyle/>
          <a:p>
            <a:pPr marL="231775" indent="-231775">
              <a:buFont typeface="Arial" panose="020B0604020202020204" pitchFamily="34" charset="0"/>
              <a:buChar char="•"/>
            </a:pPr>
            <a:r>
              <a:rPr lang="en-US" sz="3200" dirty="0">
                <a:latin typeface="GreeceBlack" panose="020B0600000000000000" pitchFamily="34" charset="0"/>
              </a:rPr>
              <a:t> </a:t>
            </a:r>
            <a:r>
              <a:rPr lang="en-US" sz="3200" b="1" i="1" cap="all" dirty="0" err="1">
                <a:solidFill>
                  <a:schemeClr val="accent2">
                    <a:lumMod val="50000"/>
                  </a:schemeClr>
                </a:solidFill>
                <a:latin typeface="Times New Roman" panose="02020603050405020304" pitchFamily="18" charset="0"/>
                <a:cs typeface="Times New Roman" panose="02020603050405020304" pitchFamily="18" charset="0"/>
              </a:rPr>
              <a:t>timē</a:t>
            </a:r>
            <a:r>
              <a:rPr lang="en-US" sz="3200" dirty="0"/>
              <a:t> </a:t>
            </a:r>
            <a:r>
              <a:rPr lang="en-US" sz="3200" dirty="0">
                <a:latin typeface="GreeceBlack" panose="020B0600000000000000" pitchFamily="34" charset="0"/>
              </a:rPr>
              <a:t> </a:t>
            </a:r>
            <a:r>
              <a:rPr lang="en-US" sz="3200" dirty="0">
                <a:solidFill>
                  <a:schemeClr val="bg1"/>
                </a:solidFill>
                <a:latin typeface="+mj-lt"/>
              </a:rPr>
              <a:t>– </a:t>
            </a:r>
            <a:r>
              <a:rPr lang="en-US" sz="3200" i="1" dirty="0"/>
              <a:t>honor or that which is valued by its price</a:t>
            </a:r>
            <a:endParaRPr lang="en-US" sz="3200" i="1" dirty="0">
              <a:solidFill>
                <a:schemeClr val="bg1"/>
              </a:solidFill>
              <a:latin typeface="+mj-lt"/>
            </a:endParaRPr>
          </a:p>
        </p:txBody>
      </p:sp>
      <p:sp>
        <p:nvSpPr>
          <p:cNvPr id="26" name="TextBox 25">
            <a:extLst>
              <a:ext uri="{FF2B5EF4-FFF2-40B4-BE49-F238E27FC236}">
                <a16:creationId xmlns:a16="http://schemas.microsoft.com/office/drawing/2014/main" id="{CE78E855-78F7-4A4A-BF45-81A63C204304}"/>
              </a:ext>
            </a:extLst>
          </p:cNvPr>
          <p:cNvSpPr txBox="1"/>
          <p:nvPr/>
        </p:nvSpPr>
        <p:spPr>
          <a:xfrm>
            <a:off x="501713" y="2574712"/>
            <a:ext cx="8258133" cy="584775"/>
          </a:xfrm>
          <a:prstGeom prst="rect">
            <a:avLst/>
          </a:prstGeom>
          <a:noFill/>
        </p:spPr>
        <p:txBody>
          <a:bodyPr wrap="square" rtlCol="0">
            <a:spAutoFit/>
          </a:bodyPr>
          <a:lstStyle/>
          <a:p>
            <a:pPr marL="231775" indent="-231775">
              <a:buFont typeface="Arial" panose="020B0604020202020204" pitchFamily="34" charset="0"/>
              <a:buChar char="•"/>
            </a:pPr>
            <a:r>
              <a:rPr lang="en-US" sz="3200" dirty="0">
                <a:latin typeface="GreeceBlack" panose="020B0600000000000000" pitchFamily="34" charset="0"/>
              </a:rPr>
              <a:t> </a:t>
            </a:r>
            <a:r>
              <a:rPr lang="en-US" sz="3200" i="1" dirty="0"/>
              <a:t>to be fond of honor</a:t>
            </a:r>
            <a:endParaRPr lang="en-US" sz="3200" i="1" dirty="0">
              <a:solidFill>
                <a:schemeClr val="bg1"/>
              </a:solidFill>
              <a:latin typeface="+mj-lt"/>
            </a:endParaRPr>
          </a:p>
        </p:txBody>
      </p:sp>
      <p:sp>
        <p:nvSpPr>
          <p:cNvPr id="27" name="TextBox 26">
            <a:extLst>
              <a:ext uri="{FF2B5EF4-FFF2-40B4-BE49-F238E27FC236}">
                <a16:creationId xmlns:a16="http://schemas.microsoft.com/office/drawing/2014/main" id="{79AB5EE9-44CF-4E15-AC21-00D9A24C2D07}"/>
              </a:ext>
            </a:extLst>
          </p:cNvPr>
          <p:cNvSpPr txBox="1"/>
          <p:nvPr/>
        </p:nvSpPr>
        <p:spPr>
          <a:xfrm>
            <a:off x="494455" y="3089963"/>
            <a:ext cx="8258133" cy="2554545"/>
          </a:xfrm>
          <a:prstGeom prst="rect">
            <a:avLst/>
          </a:prstGeom>
          <a:noFill/>
        </p:spPr>
        <p:txBody>
          <a:bodyPr wrap="square" rtlCol="0">
            <a:spAutoFit/>
          </a:bodyPr>
          <a:lstStyle/>
          <a:p>
            <a:r>
              <a:rPr lang="en-US" sz="3200" dirty="0"/>
              <a:t>1 Sam. 16.7</a:t>
            </a:r>
            <a:r>
              <a:rPr lang="en-US" sz="3200" baseline="-10000" dirty="0"/>
              <a:t>b</a:t>
            </a:r>
            <a:r>
              <a:rPr lang="en-US" sz="3200" dirty="0"/>
              <a:t> - </a:t>
            </a:r>
            <a:r>
              <a:rPr lang="en-US" sz="3200" i="1" dirty="0">
                <a:solidFill>
                  <a:schemeClr val="accent2">
                    <a:lumMod val="50000"/>
                  </a:schemeClr>
                </a:solidFill>
              </a:rPr>
              <a:t>For the Lord does</a:t>
            </a:r>
            <a:r>
              <a:rPr lang="en-US" sz="3200" dirty="0">
                <a:solidFill>
                  <a:schemeClr val="accent2">
                    <a:lumMod val="50000"/>
                  </a:schemeClr>
                </a:solidFill>
              </a:rPr>
              <a:t> not </a:t>
            </a:r>
            <a:r>
              <a:rPr lang="en-US" sz="3200" i="1" dirty="0">
                <a:solidFill>
                  <a:schemeClr val="accent2">
                    <a:lumMod val="50000"/>
                  </a:schemeClr>
                </a:solidFill>
              </a:rPr>
              <a:t>see as</a:t>
            </a:r>
            <a:r>
              <a:rPr lang="en-US" sz="3200" dirty="0">
                <a:solidFill>
                  <a:schemeClr val="accent2">
                    <a:lumMod val="50000"/>
                  </a:schemeClr>
                </a:solidFill>
              </a:rPr>
              <a:t> man sees; for man looks at the outward appearance, but the Lord  looks at the heart.</a:t>
            </a:r>
          </a:p>
        </p:txBody>
      </p:sp>
    </p:spTree>
    <p:extLst>
      <p:ext uri="{BB962C8B-B14F-4D97-AF65-F5344CB8AC3E}">
        <p14:creationId xmlns:p14="http://schemas.microsoft.com/office/powerpoint/2010/main" val="1942917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fade">
                                      <p:cBhvr>
                                        <p:cTn id="17" dur="50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1"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500"/>
                                        <p:tgtEl>
                                          <p:spTgt spid="26"/>
                                        </p:tgtEl>
                                      </p:cBhvr>
                                    </p:animEffect>
                                  </p:childTnLst>
                                </p:cTn>
                              </p:par>
                              <p:par>
                                <p:cTn id="23" presetID="3" presetClass="emph" presetSubtype="2" fill="hold" grpId="1" nodeType="withEffect">
                                  <p:stCondLst>
                                    <p:cond delay="0"/>
                                  </p:stCondLst>
                                  <p:childTnLst>
                                    <p:animClr clrSpc="rgb" dir="cw">
                                      <p:cBhvr override="childStyle">
                                        <p:cTn id="24" dur="2000" fill="hold"/>
                                        <p:tgtEl>
                                          <p:spTgt spid="23"/>
                                        </p:tgtEl>
                                        <p:attrNameLst>
                                          <p:attrName>style.color</p:attrName>
                                        </p:attrNameLst>
                                      </p:cBhvr>
                                      <p:to>
                                        <a:schemeClr val="accent2"/>
                                      </p:to>
                                    </p:animClr>
                                  </p:childTnLst>
                                </p:cTn>
                              </p:par>
                              <p:par>
                                <p:cTn id="25" presetID="3" presetClass="emph" presetSubtype="2" fill="hold" grpId="1" nodeType="withEffect">
                                  <p:stCondLst>
                                    <p:cond delay="0"/>
                                  </p:stCondLst>
                                  <p:childTnLst>
                                    <p:animClr clrSpc="rgb" dir="cw">
                                      <p:cBhvr override="childStyle">
                                        <p:cTn id="26" dur="2000" fill="hold"/>
                                        <p:tgtEl>
                                          <p:spTgt spid="24"/>
                                        </p:tgtEl>
                                        <p:attrNameLst>
                                          <p:attrName>style.color</p:attrName>
                                        </p:attrNameLst>
                                      </p:cBhvr>
                                      <p:to>
                                        <a:schemeClr val="accent2"/>
                                      </p:to>
                                    </p:animClr>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fade">
                                      <p:cBhvr>
                                        <p:cTn id="31" dur="500"/>
                                        <p:tgtEl>
                                          <p:spTgt spid="27"/>
                                        </p:tgtEl>
                                      </p:cBhvr>
                                    </p:animEffect>
                                  </p:childTnLst>
                                </p:cTn>
                              </p:par>
                              <p:par>
                                <p:cTn id="32" presetID="3" presetClass="emph" presetSubtype="2" fill="hold" grpId="1" nodeType="withEffect">
                                  <p:stCondLst>
                                    <p:cond delay="0"/>
                                  </p:stCondLst>
                                  <p:childTnLst>
                                    <p:animClr clrSpc="rgb" dir="cw">
                                      <p:cBhvr override="childStyle">
                                        <p:cTn id="33" dur="2000" fill="hold"/>
                                        <p:tgtEl>
                                          <p:spTgt spid="2"/>
                                        </p:tgtEl>
                                        <p:attrNameLst>
                                          <p:attrName>style.color</p:attrName>
                                        </p:attrNameLst>
                                      </p:cBhvr>
                                      <p:to>
                                        <a:schemeClr val="accent2"/>
                                      </p:to>
                                    </p:animClr>
                                  </p:childTnLst>
                                </p:cTn>
                              </p:par>
                              <p:par>
                                <p:cTn id="34" presetID="3" presetClass="emph" presetSubtype="2" fill="hold" grpId="0" nodeType="withEffect">
                                  <p:stCondLst>
                                    <p:cond delay="0"/>
                                  </p:stCondLst>
                                  <p:childTnLst>
                                    <p:animClr clrSpc="rgb" dir="cw">
                                      <p:cBhvr override="childStyle">
                                        <p:cTn id="35" dur="2000" fill="hold"/>
                                        <p:tgtEl>
                                          <p:spTgt spid="26"/>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3" grpId="0"/>
      <p:bldP spid="23" grpId="1"/>
      <p:bldP spid="24" grpId="0"/>
      <p:bldP spid="24" grpId="1"/>
      <p:bldP spid="26" grpId="0"/>
      <p:bldP spid="26" grpId="1"/>
      <p:bldP spid="27"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
        <p:nvSpPr>
          <p:cNvPr id="23" name="TextBox 22">
            <a:extLst>
              <a:ext uri="{FF2B5EF4-FFF2-40B4-BE49-F238E27FC236}">
                <a16:creationId xmlns:a16="http://schemas.microsoft.com/office/drawing/2014/main" id="{C132BEE4-3483-40F1-A799-A740DA0CC8B5}"/>
              </a:ext>
            </a:extLst>
          </p:cNvPr>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13</a:t>
            </a:r>
            <a:r>
              <a:rPr lang="en-US" sz="4000" dirty="0">
                <a:latin typeface="Aaron" panose="02020900000000000000" pitchFamily="18" charset="0"/>
              </a:rPr>
              <a:t>-</a:t>
            </a:r>
            <a:r>
              <a:rPr lang="en-US" sz="4000" dirty="0">
                <a:latin typeface="vtks distress" panose="02000000000000000000" pitchFamily="2" charset="0"/>
              </a:rPr>
              <a:t>5</a:t>
            </a:r>
            <a:r>
              <a:rPr lang="en-US" sz="4000" dirty="0">
                <a:latin typeface="Aaron" panose="02020900000000000000" pitchFamily="18" charset="0"/>
              </a:rPr>
              <a:t>.</a:t>
            </a:r>
            <a:r>
              <a:rPr lang="en-US" sz="4000" dirty="0">
                <a:latin typeface="vtks distress" panose="02000000000000000000" pitchFamily="2" charset="0"/>
              </a:rPr>
              <a:t>9</a:t>
            </a:r>
          </a:p>
        </p:txBody>
      </p:sp>
    </p:spTree>
    <p:extLst>
      <p:ext uri="{BB962C8B-B14F-4D97-AF65-F5344CB8AC3E}">
        <p14:creationId xmlns:p14="http://schemas.microsoft.com/office/powerpoint/2010/main" val="541388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6" name="TextBox 25">
            <a:extLst>
              <a:ext uri="{FF2B5EF4-FFF2-40B4-BE49-F238E27FC236}">
                <a16:creationId xmlns:a16="http://schemas.microsoft.com/office/drawing/2014/main" id="{1C020B93-53B0-40A6-9FC7-7C9B8263782A}"/>
              </a:ext>
            </a:extLst>
          </p:cNvPr>
          <p:cNvSpPr txBox="1"/>
          <p:nvPr/>
        </p:nvSpPr>
        <p:spPr>
          <a:xfrm>
            <a:off x="494452" y="513687"/>
            <a:ext cx="8258133" cy="4524315"/>
          </a:xfrm>
          <a:prstGeom prst="rect">
            <a:avLst/>
          </a:prstGeom>
          <a:noFill/>
        </p:spPr>
        <p:txBody>
          <a:bodyPr wrap="square" rtlCol="0">
            <a:spAutoFit/>
          </a:bodyPr>
          <a:lstStyle/>
          <a:p>
            <a:pPr algn="ctr"/>
            <a:r>
              <a:rPr lang="en-US" sz="3200" dirty="0">
                <a:solidFill>
                  <a:schemeClr val="accent2">
                    <a:lumMod val="50000"/>
                  </a:schemeClr>
                </a:solidFill>
              </a:rPr>
              <a:t>“If” – Rudyard </a:t>
            </a:r>
            <a:r>
              <a:rPr lang="en-US" sz="3200" dirty="0" err="1">
                <a:solidFill>
                  <a:schemeClr val="accent2">
                    <a:lumMod val="50000"/>
                  </a:schemeClr>
                </a:solidFill>
              </a:rPr>
              <a:t>kipling</a:t>
            </a:r>
            <a:r>
              <a:rPr lang="en-US" sz="3200" dirty="0">
                <a:solidFill>
                  <a:schemeClr val="accent2">
                    <a:lumMod val="50000"/>
                  </a:schemeClr>
                </a:solidFill>
              </a:rPr>
              <a:t> –</a:t>
            </a:r>
          </a:p>
          <a:p>
            <a:r>
              <a:rPr lang="en-US" sz="3200" dirty="0"/>
              <a:t>If you can keep your head when all about you </a:t>
            </a:r>
          </a:p>
          <a:p>
            <a:r>
              <a:rPr lang="en-US" sz="3200" dirty="0"/>
              <a:t>Are losing theirs and blaming it on you; </a:t>
            </a:r>
          </a:p>
          <a:p>
            <a:r>
              <a:rPr lang="en-US" sz="3200" dirty="0"/>
              <a:t>If you can trust yourself when all men doubt you, </a:t>
            </a:r>
          </a:p>
          <a:p>
            <a:r>
              <a:rPr lang="en-US" sz="3200" dirty="0"/>
              <a:t>But make allowance for their doubting too; </a:t>
            </a:r>
          </a:p>
        </p:txBody>
      </p:sp>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13</a:t>
            </a:r>
            <a:r>
              <a:rPr lang="en-US" sz="4000" dirty="0">
                <a:latin typeface="Aaron" panose="02020900000000000000" pitchFamily="18" charset="0"/>
              </a:rPr>
              <a:t>-</a:t>
            </a:r>
            <a:r>
              <a:rPr lang="en-US" sz="4000" dirty="0">
                <a:latin typeface="vtks distress" panose="02000000000000000000" pitchFamily="2" charset="0"/>
              </a:rPr>
              <a:t>5</a:t>
            </a:r>
            <a:r>
              <a:rPr lang="en-US" sz="4000" dirty="0">
                <a:latin typeface="Aaron" panose="02020900000000000000" pitchFamily="18" charset="0"/>
              </a:rPr>
              <a:t>.</a:t>
            </a:r>
            <a:r>
              <a:rPr lang="en-US" sz="4000" dirty="0">
                <a:latin typeface="vtks distress" panose="02000000000000000000" pitchFamily="2" charset="0"/>
              </a:rPr>
              <a:t>9</a:t>
            </a: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Tree>
    <p:extLst>
      <p:ext uri="{BB962C8B-B14F-4D97-AF65-F5344CB8AC3E}">
        <p14:creationId xmlns:p14="http://schemas.microsoft.com/office/powerpoint/2010/main" val="376037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6" name="TextBox 25">
            <a:extLst>
              <a:ext uri="{FF2B5EF4-FFF2-40B4-BE49-F238E27FC236}">
                <a16:creationId xmlns:a16="http://schemas.microsoft.com/office/drawing/2014/main" id="{1C020B93-53B0-40A6-9FC7-7C9B8263782A}"/>
              </a:ext>
            </a:extLst>
          </p:cNvPr>
          <p:cNvSpPr txBox="1"/>
          <p:nvPr/>
        </p:nvSpPr>
        <p:spPr>
          <a:xfrm>
            <a:off x="494452" y="513687"/>
            <a:ext cx="8258133" cy="4524315"/>
          </a:xfrm>
          <a:prstGeom prst="rect">
            <a:avLst/>
          </a:prstGeom>
          <a:noFill/>
        </p:spPr>
        <p:txBody>
          <a:bodyPr wrap="square" rtlCol="0">
            <a:spAutoFit/>
          </a:bodyPr>
          <a:lstStyle/>
          <a:p>
            <a:pPr algn="ctr"/>
            <a:r>
              <a:rPr lang="en-US" sz="3200" dirty="0">
                <a:solidFill>
                  <a:schemeClr val="accent2">
                    <a:lumMod val="50000"/>
                  </a:schemeClr>
                </a:solidFill>
              </a:rPr>
              <a:t>“If” – Rudyard </a:t>
            </a:r>
            <a:r>
              <a:rPr lang="en-US" sz="3200" dirty="0" err="1">
                <a:solidFill>
                  <a:schemeClr val="accent2">
                    <a:lumMod val="50000"/>
                  </a:schemeClr>
                </a:solidFill>
              </a:rPr>
              <a:t>kipling</a:t>
            </a:r>
            <a:r>
              <a:rPr lang="en-US" sz="3200" dirty="0">
                <a:solidFill>
                  <a:schemeClr val="accent2">
                    <a:lumMod val="50000"/>
                  </a:schemeClr>
                </a:solidFill>
              </a:rPr>
              <a:t> –</a:t>
            </a:r>
          </a:p>
          <a:p>
            <a:r>
              <a:rPr lang="en-US" sz="3200" dirty="0"/>
              <a:t>If you can wait and not be tired by waiting, </a:t>
            </a:r>
          </a:p>
          <a:p>
            <a:r>
              <a:rPr lang="en-US" sz="3200" dirty="0"/>
              <a:t>Or, being lied about, don’t deal in lies, </a:t>
            </a:r>
          </a:p>
          <a:p>
            <a:r>
              <a:rPr lang="en-US" sz="3200" dirty="0"/>
              <a:t>Or, being hated, don't give way to hating, </a:t>
            </a:r>
          </a:p>
          <a:p>
            <a:r>
              <a:rPr lang="en-US" sz="3200" dirty="0"/>
              <a:t>And yet don't look too good, nor talk too wise; </a:t>
            </a:r>
          </a:p>
        </p:txBody>
      </p:sp>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13</a:t>
            </a:r>
            <a:r>
              <a:rPr lang="en-US" sz="4000" dirty="0">
                <a:latin typeface="Aaron" panose="02020900000000000000" pitchFamily="18" charset="0"/>
              </a:rPr>
              <a:t>-</a:t>
            </a:r>
            <a:r>
              <a:rPr lang="en-US" sz="4000" dirty="0">
                <a:latin typeface="vtks distress" panose="02000000000000000000" pitchFamily="2" charset="0"/>
              </a:rPr>
              <a:t>5</a:t>
            </a:r>
            <a:r>
              <a:rPr lang="en-US" sz="4000" dirty="0">
                <a:latin typeface="Aaron" panose="02020900000000000000" pitchFamily="18" charset="0"/>
              </a:rPr>
              <a:t>.</a:t>
            </a:r>
            <a:r>
              <a:rPr lang="en-US" sz="4000" dirty="0">
                <a:latin typeface="vtks distress" panose="02000000000000000000" pitchFamily="2" charset="0"/>
              </a:rPr>
              <a:t>9</a:t>
            </a: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Tree>
    <p:extLst>
      <p:ext uri="{BB962C8B-B14F-4D97-AF65-F5344CB8AC3E}">
        <p14:creationId xmlns:p14="http://schemas.microsoft.com/office/powerpoint/2010/main" val="3366050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6" name="TextBox 25">
            <a:extLst>
              <a:ext uri="{FF2B5EF4-FFF2-40B4-BE49-F238E27FC236}">
                <a16:creationId xmlns:a16="http://schemas.microsoft.com/office/drawing/2014/main" id="{1C020B93-53B0-40A6-9FC7-7C9B8263782A}"/>
              </a:ext>
            </a:extLst>
          </p:cNvPr>
          <p:cNvSpPr txBox="1"/>
          <p:nvPr/>
        </p:nvSpPr>
        <p:spPr>
          <a:xfrm>
            <a:off x="494452" y="513687"/>
            <a:ext cx="8258133" cy="4524315"/>
          </a:xfrm>
          <a:prstGeom prst="rect">
            <a:avLst/>
          </a:prstGeom>
          <a:noFill/>
        </p:spPr>
        <p:txBody>
          <a:bodyPr wrap="square" rtlCol="0">
            <a:spAutoFit/>
          </a:bodyPr>
          <a:lstStyle/>
          <a:p>
            <a:pPr algn="ctr"/>
            <a:r>
              <a:rPr lang="en-US" sz="3200" dirty="0">
                <a:solidFill>
                  <a:schemeClr val="accent2">
                    <a:lumMod val="50000"/>
                  </a:schemeClr>
                </a:solidFill>
              </a:rPr>
              <a:t>“If” – Rudyard </a:t>
            </a:r>
            <a:r>
              <a:rPr lang="en-US" sz="3200" dirty="0" err="1">
                <a:solidFill>
                  <a:schemeClr val="accent2">
                    <a:lumMod val="50000"/>
                  </a:schemeClr>
                </a:solidFill>
              </a:rPr>
              <a:t>kipling</a:t>
            </a:r>
            <a:r>
              <a:rPr lang="en-US" sz="3200" dirty="0">
                <a:solidFill>
                  <a:schemeClr val="accent2">
                    <a:lumMod val="50000"/>
                  </a:schemeClr>
                </a:solidFill>
              </a:rPr>
              <a:t> –</a:t>
            </a:r>
          </a:p>
          <a:p>
            <a:r>
              <a:rPr lang="en-US" sz="3200" dirty="0"/>
              <a:t>If you can dream - and not make dreams your master; </a:t>
            </a:r>
          </a:p>
          <a:p>
            <a:r>
              <a:rPr lang="en-US" sz="3200" dirty="0"/>
              <a:t>If you can think - and not make thoughts your aim; </a:t>
            </a:r>
          </a:p>
          <a:p>
            <a:r>
              <a:rPr lang="en-US" sz="3200" dirty="0"/>
              <a:t>If you can meet with triumph and disaster </a:t>
            </a:r>
          </a:p>
          <a:p>
            <a:r>
              <a:rPr lang="en-US" sz="3200" dirty="0"/>
              <a:t>And treat those two imposters just the same; </a:t>
            </a:r>
          </a:p>
        </p:txBody>
      </p:sp>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13</a:t>
            </a:r>
            <a:r>
              <a:rPr lang="en-US" sz="4000" dirty="0">
                <a:latin typeface="Aaron" panose="02020900000000000000" pitchFamily="18" charset="0"/>
              </a:rPr>
              <a:t>-</a:t>
            </a:r>
            <a:r>
              <a:rPr lang="en-US" sz="4000" dirty="0">
                <a:latin typeface="vtks distress" panose="02000000000000000000" pitchFamily="2" charset="0"/>
              </a:rPr>
              <a:t>5</a:t>
            </a:r>
            <a:r>
              <a:rPr lang="en-US" sz="4000" dirty="0">
                <a:latin typeface="Aaron" panose="02020900000000000000" pitchFamily="18" charset="0"/>
              </a:rPr>
              <a:t>.</a:t>
            </a:r>
            <a:r>
              <a:rPr lang="en-US" sz="4000" dirty="0">
                <a:latin typeface="vtks distress" panose="02000000000000000000" pitchFamily="2" charset="0"/>
              </a:rPr>
              <a:t>9</a:t>
            </a: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Tree>
    <p:extLst>
      <p:ext uri="{BB962C8B-B14F-4D97-AF65-F5344CB8AC3E}">
        <p14:creationId xmlns:p14="http://schemas.microsoft.com/office/powerpoint/2010/main" val="2580513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6" name="TextBox 25">
            <a:extLst>
              <a:ext uri="{FF2B5EF4-FFF2-40B4-BE49-F238E27FC236}">
                <a16:creationId xmlns:a16="http://schemas.microsoft.com/office/drawing/2014/main" id="{1C020B93-53B0-40A6-9FC7-7C9B8263782A}"/>
              </a:ext>
            </a:extLst>
          </p:cNvPr>
          <p:cNvSpPr txBox="1"/>
          <p:nvPr/>
        </p:nvSpPr>
        <p:spPr>
          <a:xfrm>
            <a:off x="494452" y="513687"/>
            <a:ext cx="8258133" cy="4524315"/>
          </a:xfrm>
          <a:prstGeom prst="rect">
            <a:avLst/>
          </a:prstGeom>
          <a:noFill/>
        </p:spPr>
        <p:txBody>
          <a:bodyPr wrap="square" rtlCol="0">
            <a:spAutoFit/>
          </a:bodyPr>
          <a:lstStyle/>
          <a:p>
            <a:pPr algn="ctr"/>
            <a:r>
              <a:rPr lang="en-US" sz="3200" dirty="0">
                <a:solidFill>
                  <a:schemeClr val="accent2">
                    <a:lumMod val="50000"/>
                  </a:schemeClr>
                </a:solidFill>
              </a:rPr>
              <a:t>“If” – Rudyard </a:t>
            </a:r>
            <a:r>
              <a:rPr lang="en-US" sz="3200" dirty="0" err="1">
                <a:solidFill>
                  <a:schemeClr val="accent2">
                    <a:lumMod val="50000"/>
                  </a:schemeClr>
                </a:solidFill>
              </a:rPr>
              <a:t>kipling</a:t>
            </a:r>
            <a:r>
              <a:rPr lang="en-US" sz="3200" dirty="0">
                <a:solidFill>
                  <a:schemeClr val="accent2">
                    <a:lumMod val="50000"/>
                  </a:schemeClr>
                </a:solidFill>
              </a:rPr>
              <a:t> –</a:t>
            </a:r>
          </a:p>
          <a:p>
            <a:r>
              <a:rPr lang="en-US" sz="3200" dirty="0"/>
              <a:t>If you can bear to hear the truth you've spoken </a:t>
            </a:r>
          </a:p>
          <a:p>
            <a:r>
              <a:rPr lang="en-US" sz="3200" dirty="0"/>
              <a:t>Twisted by knaves to make a trap for fools, </a:t>
            </a:r>
          </a:p>
          <a:p>
            <a:r>
              <a:rPr lang="en-US" sz="3200" dirty="0"/>
              <a:t>Or watch the things you gave your life to broken, </a:t>
            </a:r>
          </a:p>
          <a:p>
            <a:r>
              <a:rPr lang="en-US" sz="3200" dirty="0"/>
              <a:t>And stoop and build ‘</a:t>
            </a:r>
            <a:r>
              <a:rPr lang="en-US" sz="3200" dirty="0" err="1"/>
              <a:t>em</a:t>
            </a:r>
            <a:r>
              <a:rPr lang="en-US" sz="3200" dirty="0"/>
              <a:t> up with worn out tools; </a:t>
            </a:r>
          </a:p>
        </p:txBody>
      </p:sp>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13</a:t>
            </a:r>
            <a:r>
              <a:rPr lang="en-US" sz="4000" dirty="0">
                <a:latin typeface="Aaron" panose="02020900000000000000" pitchFamily="18" charset="0"/>
              </a:rPr>
              <a:t>-</a:t>
            </a:r>
            <a:r>
              <a:rPr lang="en-US" sz="4000" dirty="0">
                <a:latin typeface="vtks distress" panose="02000000000000000000" pitchFamily="2" charset="0"/>
              </a:rPr>
              <a:t>5</a:t>
            </a:r>
            <a:r>
              <a:rPr lang="en-US" sz="4000" dirty="0">
                <a:latin typeface="Aaron" panose="02020900000000000000" pitchFamily="18" charset="0"/>
              </a:rPr>
              <a:t>.</a:t>
            </a:r>
            <a:r>
              <a:rPr lang="en-US" sz="4000" dirty="0">
                <a:latin typeface="vtks distress" panose="02000000000000000000" pitchFamily="2" charset="0"/>
              </a:rPr>
              <a:t>9</a:t>
            </a: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Tree>
    <p:extLst>
      <p:ext uri="{BB962C8B-B14F-4D97-AF65-F5344CB8AC3E}">
        <p14:creationId xmlns:p14="http://schemas.microsoft.com/office/powerpoint/2010/main" val="1010262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6" name="TextBox 25">
            <a:extLst>
              <a:ext uri="{FF2B5EF4-FFF2-40B4-BE49-F238E27FC236}">
                <a16:creationId xmlns:a16="http://schemas.microsoft.com/office/drawing/2014/main" id="{1C020B93-53B0-40A6-9FC7-7C9B8263782A}"/>
              </a:ext>
            </a:extLst>
          </p:cNvPr>
          <p:cNvSpPr txBox="1"/>
          <p:nvPr/>
        </p:nvSpPr>
        <p:spPr>
          <a:xfrm>
            <a:off x="494452" y="513687"/>
            <a:ext cx="8258133" cy="4524315"/>
          </a:xfrm>
          <a:prstGeom prst="rect">
            <a:avLst/>
          </a:prstGeom>
          <a:noFill/>
        </p:spPr>
        <p:txBody>
          <a:bodyPr wrap="square" rtlCol="0">
            <a:spAutoFit/>
          </a:bodyPr>
          <a:lstStyle/>
          <a:p>
            <a:pPr algn="ctr"/>
            <a:r>
              <a:rPr lang="en-US" sz="3200" dirty="0">
                <a:solidFill>
                  <a:schemeClr val="accent2">
                    <a:lumMod val="50000"/>
                  </a:schemeClr>
                </a:solidFill>
              </a:rPr>
              <a:t>“If” – Rudyard </a:t>
            </a:r>
            <a:r>
              <a:rPr lang="en-US" sz="3200" dirty="0" err="1">
                <a:solidFill>
                  <a:schemeClr val="accent2">
                    <a:lumMod val="50000"/>
                  </a:schemeClr>
                </a:solidFill>
              </a:rPr>
              <a:t>kipling</a:t>
            </a:r>
            <a:r>
              <a:rPr lang="en-US" sz="3200" dirty="0">
                <a:solidFill>
                  <a:schemeClr val="accent2">
                    <a:lumMod val="50000"/>
                  </a:schemeClr>
                </a:solidFill>
              </a:rPr>
              <a:t> –</a:t>
            </a:r>
          </a:p>
          <a:p>
            <a:r>
              <a:rPr lang="en-US" sz="3200" dirty="0"/>
              <a:t>If you can make one heap of all your winnings </a:t>
            </a:r>
          </a:p>
          <a:p>
            <a:r>
              <a:rPr lang="en-US" sz="3200" dirty="0"/>
              <a:t>And risk it on one turn of pitch-and-toss, </a:t>
            </a:r>
          </a:p>
          <a:p>
            <a:r>
              <a:rPr lang="en-US" sz="3200" dirty="0"/>
              <a:t>And lose, and start again at your beginnings </a:t>
            </a:r>
          </a:p>
          <a:p>
            <a:r>
              <a:rPr lang="en-US" sz="3200" dirty="0"/>
              <a:t>And never breathe a word about your loss; </a:t>
            </a:r>
          </a:p>
        </p:txBody>
      </p:sp>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13</a:t>
            </a:r>
            <a:r>
              <a:rPr lang="en-US" sz="4000" dirty="0">
                <a:latin typeface="Aaron" panose="02020900000000000000" pitchFamily="18" charset="0"/>
              </a:rPr>
              <a:t>-</a:t>
            </a:r>
            <a:r>
              <a:rPr lang="en-US" sz="4000" dirty="0">
                <a:latin typeface="vtks distress" panose="02000000000000000000" pitchFamily="2" charset="0"/>
              </a:rPr>
              <a:t>5</a:t>
            </a:r>
            <a:r>
              <a:rPr lang="en-US" sz="4000" dirty="0">
                <a:latin typeface="Aaron" panose="02020900000000000000" pitchFamily="18" charset="0"/>
              </a:rPr>
              <a:t>.</a:t>
            </a:r>
            <a:r>
              <a:rPr lang="en-US" sz="4000" dirty="0">
                <a:latin typeface="vtks distress" panose="02000000000000000000" pitchFamily="2" charset="0"/>
              </a:rPr>
              <a:t>9</a:t>
            </a: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Tree>
    <p:extLst>
      <p:ext uri="{BB962C8B-B14F-4D97-AF65-F5344CB8AC3E}">
        <p14:creationId xmlns:p14="http://schemas.microsoft.com/office/powerpoint/2010/main" val="1714962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6" name="TextBox 25">
            <a:extLst>
              <a:ext uri="{FF2B5EF4-FFF2-40B4-BE49-F238E27FC236}">
                <a16:creationId xmlns:a16="http://schemas.microsoft.com/office/drawing/2014/main" id="{1C020B93-53B0-40A6-9FC7-7C9B8263782A}"/>
              </a:ext>
            </a:extLst>
          </p:cNvPr>
          <p:cNvSpPr txBox="1"/>
          <p:nvPr/>
        </p:nvSpPr>
        <p:spPr>
          <a:xfrm>
            <a:off x="494452" y="513687"/>
            <a:ext cx="8258133" cy="4524315"/>
          </a:xfrm>
          <a:prstGeom prst="rect">
            <a:avLst/>
          </a:prstGeom>
          <a:noFill/>
        </p:spPr>
        <p:txBody>
          <a:bodyPr wrap="square" rtlCol="0">
            <a:spAutoFit/>
          </a:bodyPr>
          <a:lstStyle/>
          <a:p>
            <a:pPr algn="ctr"/>
            <a:r>
              <a:rPr lang="en-US" sz="3200" dirty="0">
                <a:solidFill>
                  <a:schemeClr val="accent2">
                    <a:lumMod val="50000"/>
                  </a:schemeClr>
                </a:solidFill>
              </a:rPr>
              <a:t>“If” – Rudyard </a:t>
            </a:r>
            <a:r>
              <a:rPr lang="en-US" sz="3200" dirty="0" err="1">
                <a:solidFill>
                  <a:schemeClr val="accent2">
                    <a:lumMod val="50000"/>
                  </a:schemeClr>
                </a:solidFill>
              </a:rPr>
              <a:t>kipling</a:t>
            </a:r>
            <a:r>
              <a:rPr lang="en-US" sz="3200" dirty="0">
                <a:solidFill>
                  <a:schemeClr val="accent2">
                    <a:lumMod val="50000"/>
                  </a:schemeClr>
                </a:solidFill>
              </a:rPr>
              <a:t> –</a:t>
            </a:r>
          </a:p>
          <a:p>
            <a:r>
              <a:rPr lang="en-US" sz="3200" dirty="0"/>
              <a:t>If you can force your heart and nerve and sinew </a:t>
            </a:r>
          </a:p>
          <a:p>
            <a:r>
              <a:rPr lang="en-US" sz="3200" dirty="0"/>
              <a:t>To serve your turn long after they are gone, </a:t>
            </a:r>
          </a:p>
          <a:p>
            <a:r>
              <a:rPr lang="en-US" sz="3200" dirty="0"/>
              <a:t>And so hold on when there is nothing in you </a:t>
            </a:r>
          </a:p>
          <a:p>
            <a:r>
              <a:rPr lang="en-US" sz="3200" dirty="0"/>
              <a:t>Except the Will which says to them: “Hold on”</a:t>
            </a:r>
          </a:p>
        </p:txBody>
      </p:sp>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13</a:t>
            </a:r>
            <a:r>
              <a:rPr lang="en-US" sz="4000" dirty="0">
                <a:latin typeface="Aaron" panose="02020900000000000000" pitchFamily="18" charset="0"/>
              </a:rPr>
              <a:t>-</a:t>
            </a:r>
            <a:r>
              <a:rPr lang="en-US" sz="4000" dirty="0">
                <a:latin typeface="vtks distress" panose="02000000000000000000" pitchFamily="2" charset="0"/>
              </a:rPr>
              <a:t>5</a:t>
            </a:r>
            <a:r>
              <a:rPr lang="en-US" sz="4000" dirty="0">
                <a:latin typeface="Aaron" panose="02020900000000000000" pitchFamily="18" charset="0"/>
              </a:rPr>
              <a:t>.</a:t>
            </a:r>
            <a:r>
              <a:rPr lang="en-US" sz="4000" dirty="0">
                <a:latin typeface="vtks distress" panose="02000000000000000000" pitchFamily="2" charset="0"/>
              </a:rPr>
              <a:t>9</a:t>
            </a: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Tree>
    <p:extLst>
      <p:ext uri="{BB962C8B-B14F-4D97-AF65-F5344CB8AC3E}">
        <p14:creationId xmlns:p14="http://schemas.microsoft.com/office/powerpoint/2010/main" val="2164228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6" name="TextBox 25">
            <a:extLst>
              <a:ext uri="{FF2B5EF4-FFF2-40B4-BE49-F238E27FC236}">
                <a16:creationId xmlns:a16="http://schemas.microsoft.com/office/drawing/2014/main" id="{1C020B93-53B0-40A6-9FC7-7C9B8263782A}"/>
              </a:ext>
            </a:extLst>
          </p:cNvPr>
          <p:cNvSpPr txBox="1"/>
          <p:nvPr/>
        </p:nvSpPr>
        <p:spPr>
          <a:xfrm>
            <a:off x="494452" y="513687"/>
            <a:ext cx="8258133" cy="4524315"/>
          </a:xfrm>
          <a:prstGeom prst="rect">
            <a:avLst/>
          </a:prstGeom>
          <a:noFill/>
        </p:spPr>
        <p:txBody>
          <a:bodyPr wrap="square" rtlCol="0">
            <a:spAutoFit/>
          </a:bodyPr>
          <a:lstStyle/>
          <a:p>
            <a:pPr algn="ctr"/>
            <a:r>
              <a:rPr lang="en-US" sz="3200" dirty="0">
                <a:solidFill>
                  <a:schemeClr val="accent2">
                    <a:lumMod val="50000"/>
                  </a:schemeClr>
                </a:solidFill>
              </a:rPr>
              <a:t>“If” – Rudyard </a:t>
            </a:r>
            <a:r>
              <a:rPr lang="en-US" sz="3200" dirty="0" err="1">
                <a:solidFill>
                  <a:schemeClr val="accent2">
                    <a:lumMod val="50000"/>
                  </a:schemeClr>
                </a:solidFill>
              </a:rPr>
              <a:t>kipling</a:t>
            </a:r>
            <a:r>
              <a:rPr lang="en-US" sz="3200" dirty="0">
                <a:solidFill>
                  <a:schemeClr val="accent2">
                    <a:lumMod val="50000"/>
                  </a:schemeClr>
                </a:solidFill>
              </a:rPr>
              <a:t> –</a:t>
            </a:r>
          </a:p>
          <a:p>
            <a:r>
              <a:rPr lang="en-US" sz="3200" dirty="0"/>
              <a:t>If you can talk with crowds and keep your virtue, </a:t>
            </a:r>
          </a:p>
          <a:p>
            <a:r>
              <a:rPr lang="en-US" sz="3200" dirty="0"/>
              <a:t>Or walk with kings - nor lose the common touch; </a:t>
            </a:r>
          </a:p>
          <a:p>
            <a:r>
              <a:rPr lang="en-US" sz="3200" dirty="0"/>
              <a:t>If neither foes nor loving friends can hurt you; </a:t>
            </a:r>
          </a:p>
          <a:p>
            <a:r>
              <a:rPr lang="en-US" sz="3200" dirty="0"/>
              <a:t>If all men count with you, but none too much; </a:t>
            </a:r>
          </a:p>
        </p:txBody>
      </p:sp>
      <p:sp>
        <p:nvSpPr>
          <p:cNvPr id="4" name="TextBox 3"/>
          <p:cNvSpPr txBox="1"/>
          <p:nvPr/>
        </p:nvSpPr>
        <p:spPr>
          <a:xfrm>
            <a:off x="2255246" y="6038078"/>
            <a:ext cx="532723" cy="707886"/>
          </a:xfrm>
          <a:prstGeom prst="rect">
            <a:avLst/>
          </a:prstGeom>
          <a:noFill/>
        </p:spPr>
        <p:txBody>
          <a:bodyPr wrap="square" rtlCol="0">
            <a:spAutoFit/>
          </a:bodyPr>
          <a:lstStyle/>
          <a:p>
            <a:pPr algn="ctr"/>
            <a:r>
              <a:rPr lang="en-US" sz="4000" dirty="0">
                <a:latin typeface="vtks distress" panose="02000000000000000000" pitchFamily="2" charset="0"/>
              </a:rPr>
              <a:t>C</a:t>
            </a:r>
          </a:p>
        </p:txBody>
      </p:sp>
      <p:sp>
        <p:nvSpPr>
          <p:cNvPr id="5" name="TextBox 4"/>
          <p:cNvSpPr txBox="1"/>
          <p:nvPr/>
        </p:nvSpPr>
        <p:spPr>
          <a:xfrm>
            <a:off x="2580053" y="6023350"/>
            <a:ext cx="532723" cy="707886"/>
          </a:xfrm>
          <a:prstGeom prst="rect">
            <a:avLst/>
          </a:prstGeom>
          <a:noFill/>
        </p:spPr>
        <p:txBody>
          <a:bodyPr wrap="square" rtlCol="0">
            <a:spAutoFit/>
          </a:bodyPr>
          <a:lstStyle/>
          <a:p>
            <a:pPr algn="ctr"/>
            <a:r>
              <a:rPr lang="en-US" sz="4000" dirty="0">
                <a:latin typeface="vtks distress" panose="02000000000000000000" pitchFamily="2" charset="0"/>
              </a:rPr>
              <a:t>O</a:t>
            </a:r>
          </a:p>
        </p:txBody>
      </p:sp>
      <p:sp>
        <p:nvSpPr>
          <p:cNvPr id="6" name="TextBox 5"/>
          <p:cNvSpPr txBox="1"/>
          <p:nvPr/>
        </p:nvSpPr>
        <p:spPr>
          <a:xfrm>
            <a:off x="2911606" y="6041633"/>
            <a:ext cx="532723" cy="707886"/>
          </a:xfrm>
          <a:prstGeom prst="rect">
            <a:avLst/>
          </a:prstGeom>
          <a:noFill/>
        </p:spPr>
        <p:txBody>
          <a:bodyPr wrap="square" rtlCol="0">
            <a:spAutoFit/>
          </a:bodyPr>
          <a:lstStyle/>
          <a:p>
            <a:pPr algn="ctr"/>
            <a:r>
              <a:rPr lang="en-US" sz="4000" dirty="0">
                <a:latin typeface="vtks distress" panose="02000000000000000000" pitchFamily="2" charset="0"/>
              </a:rPr>
              <a:t>R</a:t>
            </a:r>
          </a:p>
        </p:txBody>
      </p:sp>
      <p:sp>
        <p:nvSpPr>
          <p:cNvPr id="7" name="TextBox 6"/>
          <p:cNvSpPr txBox="1"/>
          <p:nvPr/>
        </p:nvSpPr>
        <p:spPr>
          <a:xfrm>
            <a:off x="3231106" y="6030099"/>
            <a:ext cx="440267"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8" name="TextBox 7"/>
          <p:cNvSpPr txBox="1"/>
          <p:nvPr/>
        </p:nvSpPr>
        <p:spPr>
          <a:xfrm>
            <a:off x="3427582" y="6031692"/>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9" name="TextBox 8"/>
          <p:cNvSpPr txBox="1"/>
          <p:nvPr/>
        </p:nvSpPr>
        <p:spPr>
          <a:xfrm>
            <a:off x="3753043" y="6040043"/>
            <a:ext cx="484294" cy="707886"/>
          </a:xfrm>
          <a:prstGeom prst="rect">
            <a:avLst/>
          </a:prstGeom>
          <a:noFill/>
        </p:spPr>
        <p:txBody>
          <a:bodyPr wrap="square" rtlCol="0">
            <a:spAutoFit/>
          </a:bodyPr>
          <a:lstStyle/>
          <a:p>
            <a:pPr algn="ctr"/>
            <a:r>
              <a:rPr lang="en-US" sz="4000" dirty="0">
                <a:latin typeface="vtks distress" panose="02000000000000000000" pitchFamily="2" charset="0"/>
              </a:rPr>
              <a:t>T</a:t>
            </a:r>
          </a:p>
        </p:txBody>
      </p:sp>
      <p:sp>
        <p:nvSpPr>
          <p:cNvPr id="10" name="TextBox 9"/>
          <p:cNvSpPr txBox="1"/>
          <p:nvPr/>
        </p:nvSpPr>
        <p:spPr>
          <a:xfrm>
            <a:off x="4050941" y="6035738"/>
            <a:ext cx="532723" cy="707886"/>
          </a:xfrm>
          <a:prstGeom prst="rect">
            <a:avLst/>
          </a:prstGeom>
          <a:noFill/>
        </p:spPr>
        <p:txBody>
          <a:bodyPr wrap="square" rtlCol="0">
            <a:spAutoFit/>
          </a:bodyPr>
          <a:lstStyle/>
          <a:p>
            <a:pPr algn="ctr"/>
            <a:r>
              <a:rPr lang="en-US" sz="4000" dirty="0">
                <a:latin typeface="vtks distress" panose="02000000000000000000" pitchFamily="2" charset="0"/>
              </a:rPr>
              <a:t>H</a:t>
            </a:r>
          </a:p>
        </p:txBody>
      </p:sp>
      <p:sp>
        <p:nvSpPr>
          <p:cNvPr id="11" name="TextBox 10"/>
          <p:cNvSpPr txBox="1"/>
          <p:nvPr/>
        </p:nvSpPr>
        <p:spPr>
          <a:xfrm>
            <a:off x="4330558" y="6025803"/>
            <a:ext cx="400243" cy="707886"/>
          </a:xfrm>
          <a:prstGeom prst="rect">
            <a:avLst/>
          </a:prstGeom>
          <a:noFill/>
        </p:spPr>
        <p:txBody>
          <a:bodyPr wrap="square" rtlCol="0">
            <a:spAutoFit/>
          </a:bodyPr>
          <a:lstStyle/>
          <a:p>
            <a:pPr algn="ctr"/>
            <a:r>
              <a:rPr lang="en-US" sz="4000" dirty="0">
                <a:latin typeface="vtks distress" panose="02000000000000000000" pitchFamily="2" charset="0"/>
              </a:rPr>
              <a:t>I</a:t>
            </a:r>
          </a:p>
        </p:txBody>
      </p:sp>
      <p:sp>
        <p:nvSpPr>
          <p:cNvPr id="12" name="TextBox 11"/>
          <p:cNvSpPr txBox="1"/>
          <p:nvPr/>
        </p:nvSpPr>
        <p:spPr>
          <a:xfrm>
            <a:off x="4504330" y="6024697"/>
            <a:ext cx="585995" cy="707886"/>
          </a:xfrm>
          <a:prstGeom prst="rect">
            <a:avLst/>
          </a:prstGeom>
          <a:noFill/>
        </p:spPr>
        <p:txBody>
          <a:bodyPr wrap="square" rtlCol="0">
            <a:spAutoFit/>
          </a:bodyPr>
          <a:lstStyle/>
          <a:p>
            <a:pPr algn="ctr"/>
            <a:r>
              <a:rPr lang="en-US" sz="4000" dirty="0">
                <a:latin typeface="vtks distress" panose="02000000000000000000" pitchFamily="2" charset="0"/>
              </a:rPr>
              <a:t>A</a:t>
            </a:r>
          </a:p>
        </p:txBody>
      </p:sp>
      <p:sp>
        <p:nvSpPr>
          <p:cNvPr id="13" name="TextBox 12"/>
          <p:cNvSpPr txBox="1"/>
          <p:nvPr/>
        </p:nvSpPr>
        <p:spPr>
          <a:xfrm>
            <a:off x="5189576" y="6025798"/>
            <a:ext cx="484294" cy="707886"/>
          </a:xfrm>
          <a:prstGeom prst="rect">
            <a:avLst/>
          </a:prstGeom>
          <a:noFill/>
        </p:spPr>
        <p:txBody>
          <a:bodyPr wrap="square" rtlCol="0">
            <a:spAutoFit/>
          </a:bodyPr>
          <a:lstStyle/>
          <a:p>
            <a:pPr algn="ctr"/>
            <a:r>
              <a:rPr lang="en-US" sz="4000" dirty="0">
                <a:latin typeface="vtks distress" panose="02000000000000000000" pitchFamily="2" charset="0"/>
              </a:rPr>
              <a:t>S  </a:t>
            </a:r>
          </a:p>
        </p:txBody>
      </p:sp>
      <p:sp>
        <p:nvSpPr>
          <p:cNvPr id="14" name="TextBox 13"/>
          <p:cNvSpPr txBox="1"/>
          <p:nvPr/>
        </p:nvSpPr>
        <p:spPr>
          <a:xfrm>
            <a:off x="4848269" y="6018806"/>
            <a:ext cx="532723" cy="707886"/>
          </a:xfrm>
          <a:prstGeom prst="rect">
            <a:avLst/>
          </a:prstGeom>
          <a:noFill/>
        </p:spPr>
        <p:txBody>
          <a:bodyPr wrap="square" rtlCol="0">
            <a:spAutoFit/>
          </a:bodyPr>
          <a:lstStyle/>
          <a:p>
            <a:pPr algn="ctr"/>
            <a:r>
              <a:rPr lang="en-US" sz="4000" dirty="0">
                <a:latin typeface="vtks distress" panose="02000000000000000000" pitchFamily="2" charset="0"/>
              </a:rPr>
              <a:t>N</a:t>
            </a: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e</a:t>
            </a:r>
          </a:p>
        </p:txBody>
      </p:sp>
      <p:sp>
        <p:nvSpPr>
          <p:cNvPr id="17" name="TextBox 16"/>
          <p:cNvSpPr txBox="1"/>
          <p:nvPr/>
        </p:nvSpPr>
        <p:spPr>
          <a:xfrm>
            <a:off x="1418222" y="605626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n</a:t>
            </a: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o  </a:t>
            </a: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s</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c</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694253" y="5990101"/>
            <a:ext cx="2473695" cy="707886"/>
          </a:xfrm>
          <a:prstGeom prst="rect">
            <a:avLst/>
          </a:prstGeom>
          <a:noFill/>
        </p:spPr>
        <p:txBody>
          <a:bodyPr wrap="square" rtlCol="0">
            <a:spAutoFit/>
          </a:bodyPr>
          <a:lstStyle/>
          <a:p>
            <a:r>
              <a:rPr lang="en-US" sz="4000" dirty="0">
                <a:latin typeface="vtks distress" panose="02000000000000000000" pitchFamily="2" charset="0"/>
              </a:rPr>
              <a:t>4</a:t>
            </a:r>
            <a:r>
              <a:rPr lang="en-US" sz="4000" dirty="0">
                <a:latin typeface="Aaron" panose="02020900000000000000" pitchFamily="18" charset="0"/>
              </a:rPr>
              <a:t>.</a:t>
            </a:r>
            <a:r>
              <a:rPr lang="en-US" sz="4000" dirty="0">
                <a:latin typeface="vtks distress" panose="02000000000000000000" pitchFamily="2" charset="0"/>
              </a:rPr>
              <a:t>13</a:t>
            </a:r>
            <a:r>
              <a:rPr lang="en-US" sz="4000" dirty="0">
                <a:latin typeface="Aaron" panose="02020900000000000000" pitchFamily="18" charset="0"/>
              </a:rPr>
              <a:t>-</a:t>
            </a:r>
            <a:r>
              <a:rPr lang="en-US" sz="4000" dirty="0">
                <a:latin typeface="vtks distress" panose="02000000000000000000" pitchFamily="2" charset="0"/>
              </a:rPr>
              <a:t>5</a:t>
            </a:r>
            <a:r>
              <a:rPr lang="en-US" sz="4000" dirty="0">
                <a:latin typeface="Aaron" panose="02020900000000000000" pitchFamily="18" charset="0"/>
              </a:rPr>
              <a:t>.</a:t>
            </a:r>
            <a:r>
              <a:rPr lang="en-US" sz="4000" dirty="0">
                <a:latin typeface="vtks distress" panose="02000000000000000000" pitchFamily="2" charset="0"/>
              </a:rPr>
              <a:t>9</a:t>
            </a:r>
          </a:p>
        </p:txBody>
      </p:sp>
      <p:sp>
        <p:nvSpPr>
          <p:cNvPr id="22" name="TextBox 21"/>
          <p:cNvSpPr txBox="1"/>
          <p:nvPr/>
        </p:nvSpPr>
        <p:spPr>
          <a:xfrm>
            <a:off x="1755020" y="6057100"/>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d</a:t>
            </a:r>
          </a:p>
        </p:txBody>
      </p:sp>
    </p:spTree>
    <p:extLst>
      <p:ext uri="{BB962C8B-B14F-4D97-AF65-F5344CB8AC3E}">
        <p14:creationId xmlns:p14="http://schemas.microsoft.com/office/powerpoint/2010/main" val="2928487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1st Corinthians">
      <a:dk1>
        <a:sysClr val="windowText" lastClr="000000"/>
      </a:dk1>
      <a:lt1>
        <a:srgbClr val="000000"/>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1st Corinthians">
      <a:majorFont>
        <a:latin typeface="GreeceBlack"/>
        <a:ea typeface=""/>
        <a:cs typeface=""/>
      </a:majorFont>
      <a:minorFont>
        <a:latin typeface="GreeceBlac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3600" dirty="0">
            <a:latin typeface="GreeceBlack" panose="020B0600000000000000" pitchFamily="34" charset="0"/>
          </a:defRPr>
        </a:defPPr>
      </a:lstStyle>
    </a:txDef>
  </a:objectDefaults>
  <a:extraClrSchemeLst/>
  <a:extLst>
    <a:ext uri="{05A4C25C-085E-4340-85A3-A5531E510DB2}">
      <thm15:themeFamily xmlns:thm15="http://schemas.microsoft.com/office/thememl/2012/main" name="Presentation1" id="{B75D458B-4520-4C04-9BD2-2F14E7EB1725}" vid="{24813694-28C0-46ED-939C-05299D134BF0}"/>
    </a:ext>
  </a:extLst>
</a:theme>
</file>

<file path=docProps/app.xml><?xml version="1.0" encoding="utf-8"?>
<Properties xmlns="http://schemas.openxmlformats.org/officeDocument/2006/extended-properties" xmlns:vt="http://schemas.openxmlformats.org/officeDocument/2006/docPropsVTypes">
  <Template>2_Corinthians</Template>
  <TotalTime>3152</TotalTime>
  <Words>1355</Words>
  <Application>Microsoft Office PowerPoint</Application>
  <PresentationFormat>On-screen Show (4:3)</PresentationFormat>
  <Paragraphs>517</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GreeceBlack</vt:lpstr>
      <vt:lpstr>vtks distress</vt:lpstr>
      <vt:lpstr>Times New Roman</vt:lpstr>
      <vt:lpstr>Aaron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Merrihew</dc:creator>
  <cp:lastModifiedBy>Ken Merrihew</cp:lastModifiedBy>
  <cp:revision>22</cp:revision>
  <dcterms:created xsi:type="dcterms:W3CDTF">2017-07-05T16:10:40Z</dcterms:created>
  <dcterms:modified xsi:type="dcterms:W3CDTF">2017-07-09T12:36:54Z</dcterms:modified>
</cp:coreProperties>
</file>